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95" r:id="rId2"/>
    <p:sldId id="456" r:id="rId3"/>
    <p:sldId id="461" r:id="rId4"/>
    <p:sldId id="462" r:id="rId5"/>
    <p:sldId id="463" r:id="rId6"/>
    <p:sldId id="464" r:id="rId7"/>
    <p:sldId id="465" r:id="rId8"/>
    <p:sldId id="466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00"/>
    <a:srgbClr val="FFAE0D"/>
    <a:srgbClr val="FFCC66"/>
    <a:srgbClr val="008080"/>
    <a:srgbClr val="006666"/>
    <a:srgbClr val="266678"/>
    <a:srgbClr val="2B7589"/>
    <a:srgbClr val="0062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47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48019-A1F8-A44E-B86A-0CFE86868069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6D31C-FCCD-8649-A8E5-00B1683EF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56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81834-D3FA-4710-8F1E-4BB1152CAFA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0D8B84-1A4B-414C-B2D5-20F7DD95F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A91C46D-3FD1-4E5E-A976-9DA23AF4BDEC}" type="datetimeFigureOut">
              <a:rPr lang="en-US" smtClean="0"/>
              <a:pPr/>
              <a:t>10/4/2018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11" Type="http://schemas.openxmlformats.org/officeDocument/2006/relationships/image" Target="../media/image78.pn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5800"/>
            <a:ext cx="845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Balani/iGroup Infotech India Pvt. Ltd.</a:t>
            </a:r>
          </a:p>
          <a:p>
            <a:pPr algn="ctr"/>
            <a:endParaRPr lang="en-US" sz="2000" spc="-100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sz="40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Welcome’s you to  </a:t>
            </a:r>
          </a:p>
          <a:p>
            <a:pPr algn="ctr"/>
            <a:endParaRPr lang="en-US" sz="600" spc="-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sz="36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</a:t>
            </a:r>
            <a:r>
              <a:rPr lang="en-US" sz="3600" spc="-1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</a:t>
            </a:r>
            <a:r>
              <a:rPr lang="en-US" sz="36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National Convention on Knowledge, Library and Information Networking                   NACLIN  – 2018</a:t>
            </a:r>
          </a:p>
          <a:p>
            <a:pPr algn="ctr"/>
            <a:endParaRPr lang="en-US" sz="3600" spc="-100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sz="36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Vizag -  Andhra Pradesh</a:t>
            </a:r>
          </a:p>
        </p:txBody>
      </p:sp>
      <p:pic>
        <p:nvPicPr>
          <p:cNvPr id="9" name="Picture 15" descr="C:\Documents and Settings\Arshita\Desktop\icon_6.png"/>
          <p:cNvPicPr>
            <a:picLocks noChangeAspect="1" noChangeArrowheads="1"/>
          </p:cNvPicPr>
          <p:nvPr/>
        </p:nvPicPr>
        <p:blipFill>
          <a:blip r:embed="rId2"/>
          <a:srcRect l="14286" r="14286"/>
          <a:stretch>
            <a:fillRect/>
          </a:stretch>
        </p:blipFill>
        <p:spPr bwMode="auto">
          <a:xfrm>
            <a:off x="7924800" y="6248400"/>
            <a:ext cx="508000" cy="609600"/>
          </a:xfrm>
          <a:prstGeom prst="rect">
            <a:avLst/>
          </a:prstGeom>
          <a:noFill/>
        </p:spPr>
      </p:pic>
      <p:pic>
        <p:nvPicPr>
          <p:cNvPr id="6" name="Picture 5" descr="logo.bmp"/>
          <p:cNvPicPr>
            <a:picLocks noChangeAspect="1"/>
          </p:cNvPicPr>
          <p:nvPr/>
        </p:nvPicPr>
        <p:blipFill>
          <a:blip r:embed="rId3"/>
          <a:srcRect b="21926"/>
          <a:stretch>
            <a:fillRect/>
          </a:stretch>
        </p:blipFill>
        <p:spPr>
          <a:xfrm>
            <a:off x="0" y="6324600"/>
            <a:ext cx="381000" cy="533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lbertus Extra Bold" pitchFamily="34" charset="0"/>
              </a:rPr>
              <a:t>World eBook Library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lbertus Extra Bold" pitchFamily="34" charset="0"/>
              </a:rPr>
            </a:b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Read eBooks &amp; Academic Articles Anywhere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logo-wel_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143000"/>
            <a:ext cx="914400" cy="1009497"/>
          </a:xfrm>
          <a:prstGeom prst="rect">
            <a:avLst/>
          </a:prstGeom>
        </p:spPr>
      </p:pic>
      <p:pic>
        <p:nvPicPr>
          <p:cNvPr id="5" name="Picture 4" descr="igro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6096000"/>
            <a:ext cx="1430383" cy="457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4953000"/>
            <a:ext cx="91440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228600" y="6675120"/>
            <a:ext cx="8686800" cy="1066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-3200403" y="3428999"/>
            <a:ext cx="6629401" cy="762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5714999" y="3428999"/>
            <a:ext cx="6629400" cy="762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228600" y="152400"/>
            <a:ext cx="8686800" cy="1066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>
              <a:buSzPct val="75000"/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World’s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eBook Collection, founded in 1996</a:t>
            </a:r>
          </a:p>
          <a:p>
            <a:pPr>
              <a:buSzPct val="75000"/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33,00,000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eBooks,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eArticles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&amp; eJournals</a:t>
            </a:r>
          </a:p>
          <a:p>
            <a:pPr>
              <a:buSzPct val="75000"/>
              <a:buBlip>
                <a:blip r:embed="rId2"/>
              </a:buBlip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50+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Academic University Presses &amp; Libraries</a:t>
            </a:r>
          </a:p>
          <a:p>
            <a:pPr>
              <a:buSzPct val="75000"/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First and only one to offer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Digitally Re-Mastered Editions</a:t>
            </a:r>
          </a:p>
          <a:p>
            <a:pPr>
              <a:buSzPct val="75000"/>
              <a:buBlip>
                <a:blip r:embed="rId2"/>
              </a:buBlip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One Millennium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Collection of primary source material</a:t>
            </a:r>
          </a:p>
          <a:p>
            <a:pPr>
              <a:buSzPct val="75000"/>
              <a:buBlip>
                <a:blip r:embed="rId2"/>
              </a:buBlip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Unlimited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downloading, without restriction</a:t>
            </a:r>
          </a:p>
          <a:p>
            <a:pPr>
              <a:buSzPct val="75000"/>
              <a:buBlip>
                <a:blip r:embed="rId2"/>
              </a:buBlip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Available 24 hrs a day, 7 days a week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About World eBook Library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Digitally Re-mastered eBook?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images of these books are increased in original scan</a:t>
            </a:r>
          </a:p>
          <a:p>
            <a:r>
              <a:rPr lang="en-US" dirty="0" smtClean="0"/>
              <a:t>Pages are digitally whitened to eliminate eye-straining yellowish color</a:t>
            </a:r>
          </a:p>
          <a:p>
            <a:r>
              <a:rPr lang="en-US" dirty="0" smtClean="0"/>
              <a:t>Optical Character Recognition is added to enable Text-Search</a:t>
            </a:r>
          </a:p>
          <a:p>
            <a:r>
              <a:rPr lang="en-US" dirty="0" smtClean="0"/>
              <a:t>Removal of blank pages</a:t>
            </a:r>
          </a:p>
          <a:p>
            <a:r>
              <a:rPr lang="en-US" dirty="0" smtClean="0"/>
              <a:t>Re-sizing of page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4"/>
            <a:ext cx="8839200" cy="7762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dirty="0" smtClean="0">
                <a:latin typeface="Britannic Bold" pitchFamily="34" charset="0"/>
              </a:rPr>
              <a:t>Topics</a:t>
            </a:r>
            <a:endParaRPr lang="en-US" sz="32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42922"/>
            <a:ext cx="7786710" cy="5786478"/>
          </a:xfrm>
        </p:spPr>
        <p:txBody>
          <a:bodyPr numCol="2">
            <a:normAutofit lnSpcReduction="10000"/>
          </a:bodyPr>
          <a:lstStyle/>
          <a:p>
            <a:r>
              <a:rPr lang="en-US" sz="1800" dirty="0" smtClean="0">
                <a:latin typeface="Calibri" pitchFamily="34" charset="0"/>
              </a:rPr>
              <a:t>Agriculture</a:t>
            </a:r>
          </a:p>
          <a:p>
            <a:r>
              <a:rPr lang="en-US" sz="1800" dirty="0" smtClean="0">
                <a:latin typeface="Calibri" pitchFamily="34" charset="0"/>
              </a:rPr>
              <a:t>Anthropology</a:t>
            </a:r>
          </a:p>
          <a:p>
            <a:r>
              <a:rPr lang="en-US" sz="1800" dirty="0" smtClean="0">
                <a:latin typeface="Calibri" pitchFamily="34" charset="0"/>
              </a:rPr>
              <a:t>Astronomy</a:t>
            </a:r>
          </a:p>
          <a:p>
            <a:r>
              <a:rPr lang="en-US" sz="1800" dirty="0" smtClean="0">
                <a:latin typeface="Calibri" pitchFamily="34" charset="0"/>
              </a:rPr>
              <a:t>Bibliography</a:t>
            </a:r>
          </a:p>
          <a:p>
            <a:r>
              <a:rPr lang="en-US" sz="1800" dirty="0" smtClean="0">
                <a:latin typeface="Calibri" pitchFamily="34" charset="0"/>
              </a:rPr>
              <a:t>Biology</a:t>
            </a:r>
          </a:p>
          <a:p>
            <a:r>
              <a:rPr lang="en-US" sz="1800" dirty="0" smtClean="0">
                <a:latin typeface="Calibri" pitchFamily="34" charset="0"/>
              </a:rPr>
              <a:t>Chemistry</a:t>
            </a:r>
          </a:p>
          <a:p>
            <a:r>
              <a:rPr lang="en-US" sz="1800" dirty="0" smtClean="0">
                <a:latin typeface="Calibri" pitchFamily="34" charset="0"/>
              </a:rPr>
              <a:t>Commerce</a:t>
            </a:r>
          </a:p>
          <a:p>
            <a:r>
              <a:rPr lang="en-US" sz="1800" dirty="0" smtClean="0">
                <a:latin typeface="Calibri" pitchFamily="34" charset="0"/>
              </a:rPr>
              <a:t>Economy</a:t>
            </a:r>
          </a:p>
          <a:p>
            <a:r>
              <a:rPr lang="en-US" sz="1800" dirty="0" smtClean="0">
                <a:latin typeface="Calibri" pitchFamily="34" charset="0"/>
              </a:rPr>
              <a:t>Education</a:t>
            </a:r>
          </a:p>
          <a:p>
            <a:r>
              <a:rPr lang="en-US" sz="1800" dirty="0" smtClean="0">
                <a:latin typeface="Calibri" pitchFamily="34" charset="0"/>
              </a:rPr>
              <a:t>Finance</a:t>
            </a:r>
          </a:p>
          <a:p>
            <a:r>
              <a:rPr lang="en-US" sz="1800" dirty="0" smtClean="0">
                <a:latin typeface="Calibri" pitchFamily="34" charset="0"/>
              </a:rPr>
              <a:t>Fine arts</a:t>
            </a:r>
          </a:p>
          <a:p>
            <a:r>
              <a:rPr lang="en-US" sz="1800" dirty="0" smtClean="0">
                <a:latin typeface="Calibri" pitchFamily="34" charset="0"/>
              </a:rPr>
              <a:t>Geography</a:t>
            </a:r>
          </a:p>
          <a:p>
            <a:r>
              <a:rPr lang="en-US" sz="1800" dirty="0" smtClean="0">
                <a:latin typeface="Calibri" pitchFamily="34" charset="0"/>
              </a:rPr>
              <a:t>Government</a:t>
            </a:r>
          </a:p>
          <a:p>
            <a:r>
              <a:rPr lang="en-US" sz="1800" dirty="0" smtClean="0">
                <a:latin typeface="Calibri" pitchFamily="34" charset="0"/>
              </a:rPr>
              <a:t>History</a:t>
            </a:r>
          </a:p>
          <a:p>
            <a:r>
              <a:rPr lang="en-US" sz="1800" dirty="0" smtClean="0">
                <a:latin typeface="Calibri" pitchFamily="34" charset="0"/>
              </a:rPr>
              <a:t>Language</a:t>
            </a:r>
          </a:p>
          <a:p>
            <a:r>
              <a:rPr lang="en-US" sz="1800" dirty="0" smtClean="0">
                <a:latin typeface="Calibri" pitchFamily="34" charset="0"/>
              </a:rPr>
              <a:t>Literature</a:t>
            </a:r>
          </a:p>
          <a:p>
            <a:r>
              <a:rPr lang="en-US" sz="1800" dirty="0" smtClean="0">
                <a:latin typeface="Calibri" pitchFamily="34" charset="0"/>
              </a:rPr>
              <a:t>Management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Math</a:t>
            </a:r>
          </a:p>
          <a:p>
            <a:r>
              <a:rPr lang="en-US" sz="1800" dirty="0" smtClean="0">
                <a:latin typeface="Calibri" pitchFamily="34" charset="0"/>
              </a:rPr>
              <a:t>Law</a:t>
            </a:r>
          </a:p>
          <a:p>
            <a:r>
              <a:rPr lang="en-US" sz="1800" dirty="0" smtClean="0">
                <a:latin typeface="Calibri" pitchFamily="34" charset="0"/>
              </a:rPr>
              <a:t>Medicine</a:t>
            </a:r>
          </a:p>
          <a:p>
            <a:r>
              <a:rPr lang="en-US" sz="1800" dirty="0" smtClean="0">
                <a:latin typeface="Calibri" pitchFamily="34" charset="0"/>
              </a:rPr>
              <a:t>Military science</a:t>
            </a:r>
          </a:p>
          <a:p>
            <a:r>
              <a:rPr lang="en-US" sz="1800" dirty="0" smtClean="0">
                <a:latin typeface="Calibri" pitchFamily="34" charset="0"/>
              </a:rPr>
              <a:t>Music</a:t>
            </a:r>
          </a:p>
          <a:p>
            <a:r>
              <a:rPr lang="en-US" sz="1800" dirty="0" smtClean="0">
                <a:latin typeface="Calibri" pitchFamily="34" charset="0"/>
              </a:rPr>
              <a:t>Naval science</a:t>
            </a:r>
          </a:p>
          <a:p>
            <a:r>
              <a:rPr lang="en-US" sz="1800" dirty="0" smtClean="0">
                <a:latin typeface="Calibri" pitchFamily="34" charset="0"/>
              </a:rPr>
              <a:t>Philosophy</a:t>
            </a:r>
          </a:p>
          <a:p>
            <a:r>
              <a:rPr lang="en-US" sz="1800" dirty="0" smtClean="0">
                <a:latin typeface="Calibri" pitchFamily="34" charset="0"/>
              </a:rPr>
              <a:t>Physics</a:t>
            </a:r>
          </a:p>
          <a:p>
            <a:r>
              <a:rPr lang="en-US" sz="1800" dirty="0" smtClean="0">
                <a:latin typeface="Calibri" pitchFamily="34" charset="0"/>
              </a:rPr>
              <a:t>Political science</a:t>
            </a:r>
          </a:p>
          <a:p>
            <a:r>
              <a:rPr lang="en-US" sz="1800" dirty="0" smtClean="0">
                <a:latin typeface="Calibri" pitchFamily="34" charset="0"/>
              </a:rPr>
              <a:t>Psychology</a:t>
            </a:r>
          </a:p>
          <a:p>
            <a:r>
              <a:rPr lang="en-US" sz="1800" dirty="0" smtClean="0">
                <a:latin typeface="Calibri" pitchFamily="34" charset="0"/>
              </a:rPr>
              <a:t>Recreation</a:t>
            </a:r>
          </a:p>
          <a:p>
            <a:r>
              <a:rPr lang="en-US" sz="1800" dirty="0" smtClean="0">
                <a:latin typeface="Calibri" pitchFamily="34" charset="0"/>
              </a:rPr>
              <a:t>Reference collection</a:t>
            </a:r>
          </a:p>
          <a:p>
            <a:r>
              <a:rPr lang="en-US" sz="1800" dirty="0" smtClean="0">
                <a:latin typeface="Calibri" pitchFamily="34" charset="0"/>
              </a:rPr>
              <a:t>Religion</a:t>
            </a:r>
          </a:p>
          <a:p>
            <a:r>
              <a:rPr lang="en-US" sz="1800" dirty="0" smtClean="0">
                <a:latin typeface="Calibri" pitchFamily="34" charset="0"/>
              </a:rPr>
              <a:t>Sociology</a:t>
            </a:r>
          </a:p>
          <a:p>
            <a:r>
              <a:rPr lang="en-US" sz="1800" dirty="0" smtClean="0">
                <a:latin typeface="Calibri" pitchFamily="34" charset="0"/>
              </a:rPr>
              <a:t>Statistics</a:t>
            </a:r>
          </a:p>
          <a:p>
            <a:r>
              <a:rPr lang="en-US" sz="1800" dirty="0" smtClean="0">
                <a:latin typeface="Calibri" pitchFamily="34" charset="0"/>
              </a:rPr>
              <a:t>Technology 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pic>
        <p:nvPicPr>
          <p:cNvPr id="3074" name="Picture 2" descr="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928670"/>
            <a:ext cx="1142996" cy="914397"/>
          </a:xfrm>
          <a:prstGeom prst="rect">
            <a:avLst/>
          </a:prstGeom>
          <a:noFill/>
        </p:spPr>
      </p:pic>
      <p:pic>
        <p:nvPicPr>
          <p:cNvPr id="3076" name="Picture 4" descr="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00306"/>
            <a:ext cx="1107288" cy="885831"/>
          </a:xfrm>
          <a:prstGeom prst="rect">
            <a:avLst/>
          </a:prstGeom>
          <a:noFill/>
        </p:spPr>
      </p:pic>
      <p:pic>
        <p:nvPicPr>
          <p:cNvPr id="3078" name="Picture 6" descr="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00504"/>
            <a:ext cx="1196586" cy="957270"/>
          </a:xfrm>
          <a:prstGeom prst="rect">
            <a:avLst/>
          </a:prstGeom>
          <a:noFill/>
        </p:spPr>
      </p:pic>
      <p:pic>
        <p:nvPicPr>
          <p:cNvPr id="3080" name="Picture 8" descr="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1571612"/>
            <a:ext cx="1160867" cy="928694"/>
          </a:xfrm>
          <a:prstGeom prst="rect">
            <a:avLst/>
          </a:prstGeom>
          <a:noFill/>
        </p:spPr>
      </p:pic>
      <p:pic>
        <p:nvPicPr>
          <p:cNvPr id="3082" name="Picture 10" descr="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3143248"/>
            <a:ext cx="1143008" cy="91440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Types of Collections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344" t="16667" r="3906" b="4167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85800" y="2057400"/>
            <a:ext cx="25146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085" y="3821113"/>
            <a:ext cx="980956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485" y="1703389"/>
            <a:ext cx="8134350" cy="1476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+mn-lt"/>
                <a:ea typeface="+mj-ea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+mn-lt"/>
                <a:ea typeface="+mj-ea"/>
              </a:rPr>
            </a:br>
            <a:r>
              <a:rPr lang="en-US" sz="3600" dirty="0" smtClean="0">
                <a:solidFill>
                  <a:srgbClr val="C00000"/>
                </a:solidFill>
                <a:latin typeface="+mn-lt"/>
                <a:ea typeface="+mj-ea"/>
              </a:rPr>
              <a:t>                           </a:t>
            </a:r>
            <a:r>
              <a:rPr lang="en-US" sz="4400" b="1" dirty="0" smtClean="0">
                <a:solidFill>
                  <a:srgbClr val="C00000"/>
                </a:solidFill>
                <a:latin typeface="Helvetica LT Std Black" panose="020B0904030502020204" pitchFamily="34" charset="0"/>
                <a:ea typeface="+mj-ea"/>
              </a:rPr>
              <a:t>IGI </a:t>
            </a:r>
            <a:r>
              <a:rPr lang="en-US" sz="4400" b="1" dirty="0" smtClean="0">
                <a:solidFill>
                  <a:srgbClr val="C00000"/>
                </a:solidFill>
                <a:latin typeface="Helvetica LT Std Black" panose="020B0904030502020204" pitchFamily="34" charset="0"/>
                <a:ea typeface="+mj-ea"/>
              </a:rPr>
              <a:t>Global </a:t>
            </a:r>
            <a:endParaRPr lang="en-US" sz="4400" b="1" dirty="0">
              <a:solidFill>
                <a:srgbClr val="C00000"/>
              </a:solidFill>
              <a:latin typeface="Helvetica LT Narrow" panose="020B0603040302020204" pitchFamily="34" charset="0"/>
              <a:ea typeface="+mj-ea"/>
            </a:endParaRPr>
          </a:p>
        </p:txBody>
      </p:sp>
      <p:pic>
        <p:nvPicPr>
          <p:cNvPr id="205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7" y="236538"/>
            <a:ext cx="2434829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68091" y="3402014"/>
            <a:ext cx="6229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/>
              <a:t>International Publisher of Progressive Information Science and Technology Research</a:t>
            </a:r>
            <a:endParaRPr lang="en-US" sz="2600" b="1" i="1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316" cy="6858000"/>
          </a:xfrm>
          <a:prstGeom prst="rect">
            <a:avLst/>
          </a:prstGeom>
          <a:solidFill>
            <a:srgbClr val="0B4D9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5" name="Picture 9" descr="iGroup_logo 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2029" y="274638"/>
            <a:ext cx="2085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268641" y="4962526"/>
            <a:ext cx="2695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endParaRPr lang="en-US" sz="2800" b="1" dirty="0">
              <a:solidFill>
                <a:srgbClr val="C00000"/>
              </a:solidFill>
              <a:latin typeface="Helvetica LT Narrow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085" y="3821113"/>
            <a:ext cx="980956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69" y="365126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C00000"/>
                </a:solidFill>
                <a:latin typeface="Helvetica LT Std Black" charset="0"/>
              </a:rPr>
              <a:t>IGI Global Background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316" cy="6858000"/>
          </a:xfrm>
          <a:prstGeom prst="rect">
            <a:avLst/>
          </a:prstGeom>
          <a:solidFill>
            <a:srgbClr val="0B4D9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965598" y="1905000"/>
            <a:ext cx="7368778" cy="3690938"/>
          </a:xfrm>
        </p:spPr>
        <p:txBody>
          <a:bodyPr/>
          <a:lstStyle/>
          <a:p>
            <a:pPr eaLnBrk="1" hangingPunct="1"/>
            <a:r>
              <a:rPr lang="en-US" smtClean="0"/>
              <a:t>Founded in 1988</a:t>
            </a:r>
          </a:p>
          <a:p>
            <a:pPr eaLnBrk="1" hangingPunct="1"/>
            <a:r>
              <a:rPr lang="en-US" smtClean="0"/>
              <a:t>Headquartered in Hershey, Pennsylvania (USA)</a:t>
            </a:r>
          </a:p>
          <a:p>
            <a:pPr eaLnBrk="1" hangingPunct="1"/>
            <a:r>
              <a:rPr lang="en-US" smtClean="0"/>
              <a:t>International publisher of reference books, journals, and videos</a:t>
            </a:r>
          </a:p>
          <a:p>
            <a:pPr eaLnBrk="1" hangingPunct="1"/>
            <a:r>
              <a:rPr lang="en-US" smtClean="0"/>
              <a:t>Research focuses on the latest information science and technology advancements in academic subject areas</a:t>
            </a:r>
          </a:p>
          <a:p>
            <a:pPr eaLnBrk="1" hangingPunct="1"/>
            <a:r>
              <a:rPr lang="en-US" smtClean="0"/>
              <a:t>E-Resources innovator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bwgomhu5g-flywheel.netdna-ssl.com/wp-content/uploads/2015/04/Growth-arrow-e144037812381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373981" y="1268414"/>
            <a:ext cx="7387829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4085" y="3821113"/>
            <a:ext cx="980956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79" y="403226"/>
            <a:ext cx="7886700" cy="766763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C00000"/>
                </a:solidFill>
                <a:latin typeface="Helvetica LT Std Black" charset="0"/>
              </a:rPr>
              <a:t>IGI Global Research Growth</a:t>
            </a:r>
            <a:endParaRPr lang="en-US" b="1" i="1" smtClean="0">
              <a:solidFill>
                <a:srgbClr val="C00000"/>
              </a:solidFill>
              <a:latin typeface="Helvetica LT Std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0316" cy="6858000"/>
          </a:xfrm>
          <a:prstGeom prst="rect">
            <a:avLst/>
          </a:prstGeom>
          <a:solidFill>
            <a:srgbClr val="0B4D9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2" name="Rectangle 29"/>
          <p:cNvSpPr>
            <a:spLocks noChangeArrowheads="1"/>
          </p:cNvSpPr>
          <p:nvPr/>
        </p:nvSpPr>
        <p:spPr bwMode="auto">
          <a:xfrm>
            <a:off x="1956197" y="2673350"/>
            <a:ext cx="1314450" cy="3290888"/>
          </a:xfrm>
          <a:prstGeom prst="rect">
            <a:avLst/>
          </a:prstGeom>
          <a:solidFill>
            <a:srgbClr val="DDDDDD">
              <a:alpha val="74901"/>
            </a:srgbClr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103" name="Text Box 26"/>
          <p:cNvSpPr txBox="1">
            <a:spLocks noChangeArrowheads="1"/>
          </p:cNvSpPr>
          <p:nvPr/>
        </p:nvSpPr>
        <p:spPr bwMode="auto">
          <a:xfrm>
            <a:off x="2013347" y="2749550"/>
            <a:ext cx="120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C00000"/>
                </a:solidFill>
                <a:latin typeface="Verdana" pitchFamily="34" charset="0"/>
              </a:rPr>
              <a:t>Partners with IRMA</a:t>
            </a:r>
          </a:p>
        </p:txBody>
      </p:sp>
      <p:sp>
        <p:nvSpPr>
          <p:cNvPr id="4104" name="Text Box 34"/>
          <p:cNvSpPr txBox="1">
            <a:spLocks noChangeArrowheads="1"/>
          </p:cNvSpPr>
          <p:nvPr/>
        </p:nvSpPr>
        <p:spPr bwMode="auto">
          <a:xfrm>
            <a:off x="2013347" y="3527426"/>
            <a:ext cx="1209675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Conferences</a:t>
            </a:r>
          </a:p>
          <a:p>
            <a:pPr algn="ctr">
              <a:spcBef>
                <a:spcPts val="1800"/>
              </a:spcBef>
            </a:pP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Academic Papers</a:t>
            </a:r>
            <a:br>
              <a:rPr lang="en-US" sz="16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/>
            </a:r>
            <a:br>
              <a:rPr lang="en-US" sz="16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Expert Contributors</a:t>
            </a:r>
          </a:p>
        </p:txBody>
      </p:sp>
      <p:sp>
        <p:nvSpPr>
          <p:cNvPr id="4105" name="Rectangle 30"/>
          <p:cNvSpPr>
            <a:spLocks noChangeArrowheads="1"/>
          </p:cNvSpPr>
          <p:nvPr/>
        </p:nvSpPr>
        <p:spPr bwMode="auto">
          <a:xfrm>
            <a:off x="3546872" y="2673350"/>
            <a:ext cx="1314450" cy="3290888"/>
          </a:xfrm>
          <a:prstGeom prst="rect">
            <a:avLst/>
          </a:prstGeom>
          <a:solidFill>
            <a:srgbClr val="DDDDDD">
              <a:alpha val="74901"/>
            </a:srgbClr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106" name="Text Box 27"/>
          <p:cNvSpPr txBox="1">
            <a:spLocks noChangeArrowheads="1"/>
          </p:cNvSpPr>
          <p:nvPr/>
        </p:nvSpPr>
        <p:spPr bwMode="auto">
          <a:xfrm>
            <a:off x="3594497" y="2749550"/>
            <a:ext cx="120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C00000"/>
                </a:solidFill>
                <a:latin typeface="Verdana" pitchFamily="34" charset="0"/>
              </a:rPr>
              <a:t>169 Journals</a:t>
            </a:r>
          </a:p>
        </p:txBody>
      </p:sp>
      <p:sp>
        <p:nvSpPr>
          <p:cNvPr id="4107" name="Text Box 35"/>
          <p:cNvSpPr txBox="1">
            <a:spLocks noChangeArrowheads="1"/>
          </p:cNvSpPr>
          <p:nvPr/>
        </p:nvSpPr>
        <p:spPr bwMode="auto">
          <a:xfrm>
            <a:off x="3550444" y="3527426"/>
            <a:ext cx="13156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4D4D4D"/>
                </a:solidFill>
                <a:latin typeface="Verdana" pitchFamily="34" charset="0"/>
              </a:rPr>
              <a:t>Peer-Reviewed</a:t>
            </a:r>
            <a:br>
              <a:rPr lang="en-US" sz="15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500">
                <a:solidFill>
                  <a:srgbClr val="4D4D4D"/>
                </a:solidFill>
                <a:latin typeface="Verdana" pitchFamily="34" charset="0"/>
              </a:rPr>
              <a:t/>
            </a:r>
            <a:br>
              <a:rPr lang="en-US" sz="15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500">
                <a:solidFill>
                  <a:srgbClr val="4D4D4D"/>
                </a:solidFill>
                <a:latin typeface="Verdana" pitchFamily="34" charset="0"/>
              </a:rPr>
              <a:t>Comprehensive</a:t>
            </a:r>
            <a:br>
              <a:rPr lang="en-US" sz="15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500">
                <a:solidFill>
                  <a:srgbClr val="4D4D4D"/>
                </a:solidFill>
                <a:latin typeface="Verdana" pitchFamily="34" charset="0"/>
              </a:rPr>
              <a:t/>
            </a:r>
            <a:br>
              <a:rPr lang="en-US" sz="15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500">
                <a:solidFill>
                  <a:srgbClr val="4D4D4D"/>
                </a:solidFill>
                <a:latin typeface="Verdana" pitchFamily="34" charset="0"/>
              </a:rPr>
              <a:t>Prestigious Indices</a:t>
            </a:r>
          </a:p>
        </p:txBody>
      </p:sp>
      <p:sp>
        <p:nvSpPr>
          <p:cNvPr id="4108" name="Rectangle 31"/>
          <p:cNvSpPr>
            <a:spLocks noChangeArrowheads="1"/>
          </p:cNvSpPr>
          <p:nvPr/>
        </p:nvSpPr>
        <p:spPr bwMode="auto">
          <a:xfrm>
            <a:off x="5108972" y="2673350"/>
            <a:ext cx="1314450" cy="3290888"/>
          </a:xfrm>
          <a:prstGeom prst="rect">
            <a:avLst/>
          </a:prstGeom>
          <a:solidFill>
            <a:srgbClr val="DDDDDD">
              <a:alpha val="74901"/>
            </a:srgbClr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109" name="Text Box 28"/>
          <p:cNvSpPr txBox="1">
            <a:spLocks noChangeArrowheads="1"/>
          </p:cNvSpPr>
          <p:nvPr/>
        </p:nvSpPr>
        <p:spPr bwMode="auto">
          <a:xfrm>
            <a:off x="5135166" y="2754313"/>
            <a:ext cx="127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C00000"/>
                </a:solidFill>
                <a:latin typeface="Verdana" pitchFamily="34" charset="0"/>
              </a:rPr>
              <a:t>Over 3,900 Books</a:t>
            </a:r>
            <a:endParaRPr lang="en-US" sz="16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110" name="Text Box 36"/>
          <p:cNvSpPr txBox="1">
            <a:spLocks noChangeArrowheads="1"/>
          </p:cNvSpPr>
          <p:nvPr/>
        </p:nvSpPr>
        <p:spPr bwMode="auto">
          <a:xfrm>
            <a:off x="5105400" y="3527426"/>
            <a:ext cx="13192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Cutting-Edge Research</a:t>
            </a:r>
            <a:br>
              <a:rPr lang="en-US" sz="16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/>
            </a:r>
            <a:br>
              <a:rPr lang="en-US" sz="16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Highly Cited</a:t>
            </a:r>
            <a:br>
              <a:rPr lang="en-US" sz="16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/>
            </a:r>
            <a:br>
              <a:rPr lang="en-US" sz="16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200 Subject Areas</a:t>
            </a:r>
          </a:p>
        </p:txBody>
      </p:sp>
      <p:sp>
        <p:nvSpPr>
          <p:cNvPr id="4111" name="Rectangle 32"/>
          <p:cNvSpPr>
            <a:spLocks noChangeArrowheads="1"/>
          </p:cNvSpPr>
          <p:nvPr/>
        </p:nvSpPr>
        <p:spPr bwMode="auto">
          <a:xfrm>
            <a:off x="6697266" y="2663826"/>
            <a:ext cx="1314450" cy="3300413"/>
          </a:xfrm>
          <a:prstGeom prst="rect">
            <a:avLst/>
          </a:prstGeom>
          <a:solidFill>
            <a:srgbClr val="DDDDDD">
              <a:alpha val="74901"/>
            </a:srgbClr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112" name="Text Box 33"/>
          <p:cNvSpPr txBox="1">
            <a:spLocks noChangeArrowheads="1"/>
          </p:cNvSpPr>
          <p:nvPr/>
        </p:nvSpPr>
        <p:spPr bwMode="auto">
          <a:xfrm>
            <a:off x="6707981" y="2749550"/>
            <a:ext cx="127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C00000"/>
                </a:solidFill>
                <a:latin typeface="Verdana" pitchFamily="34" charset="0"/>
              </a:rPr>
              <a:t>E-Resources Leader</a:t>
            </a:r>
          </a:p>
        </p:txBody>
      </p:sp>
      <p:sp>
        <p:nvSpPr>
          <p:cNvPr id="4113" name="Text Box 34"/>
          <p:cNvSpPr txBox="1">
            <a:spLocks noChangeArrowheads="1"/>
          </p:cNvSpPr>
          <p:nvPr/>
        </p:nvSpPr>
        <p:spPr bwMode="auto">
          <a:xfrm>
            <a:off x="6707982" y="3527426"/>
            <a:ext cx="12882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Top-Rated Platform</a:t>
            </a:r>
            <a:br>
              <a:rPr lang="en-US" sz="16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/>
            </a:r>
            <a:br>
              <a:rPr lang="en-US" sz="16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Over 3,000 Customers in 160 Countries</a:t>
            </a:r>
            <a:br>
              <a:rPr lang="en-US" sz="16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/>
            </a:r>
            <a:br>
              <a:rPr lang="en-US" sz="1600">
                <a:solidFill>
                  <a:srgbClr val="4D4D4D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Academic Video Lectures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2230041" y="962026"/>
            <a:ext cx="704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Promote Information Science and Technology Research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085" y="3821113"/>
            <a:ext cx="980956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2969" y="268288"/>
            <a:ext cx="7886700" cy="1325562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C00000"/>
                </a:solidFill>
                <a:latin typeface="Helvetica LT Std Black" charset="0"/>
              </a:rPr>
              <a:t>11 Diverse Subject Areas</a:t>
            </a:r>
            <a:br>
              <a:rPr lang="en-US" b="1" smtClean="0">
                <a:solidFill>
                  <a:srgbClr val="C00000"/>
                </a:solidFill>
                <a:latin typeface="Helvetica LT Std Black" charset="0"/>
              </a:rPr>
            </a:br>
            <a:r>
              <a:rPr lang="en-US" sz="2000" b="1" i="1" smtClean="0">
                <a:solidFill>
                  <a:srgbClr val="C00000"/>
                </a:solidFill>
              </a:rPr>
              <a:t>Focusing on Information Science and Technology Research</a:t>
            </a:r>
            <a:endParaRPr lang="en-US" b="1" smtClean="0">
              <a:solidFill>
                <a:srgbClr val="C00000"/>
              </a:solidFill>
              <a:latin typeface="Helvetica LT Std Blac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20316" cy="6858000"/>
          </a:xfrm>
          <a:prstGeom prst="rect">
            <a:avLst/>
          </a:prstGeom>
          <a:solidFill>
            <a:srgbClr val="0D4C8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7042" y="1473201"/>
            <a:ext cx="7498556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Business and Management Information Science and Technology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Computer Science and Information Technology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Educational Science and Technology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Engineering Science and Technology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Environmental Science and Technology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Government Science and Technology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Library Information Science and Technology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Media and Communication Science and Technology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Medical, Healthcare, and Life Science and Technology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Security and Forensic Science and Technology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Social Sciences and Online Behavior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085" y="3821113"/>
            <a:ext cx="980956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2969" y="365126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C00000"/>
                </a:solidFill>
                <a:latin typeface="Helvetica LT Std Black" charset="0"/>
              </a:rPr>
              <a:t>Interdisciplinary Content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2969" y="1411289"/>
            <a:ext cx="79605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IGI Global</a:t>
            </a:r>
            <a:r>
              <a:rPr lang="en-US" altLang="en-US" sz="2000"/>
              <a:t>’</a:t>
            </a:r>
            <a:r>
              <a:rPr lang="en-US" sz="2000"/>
              <a:t>s content features crucial trending topics of research across disciplines. From journals to books and videos, new content is available in databases weekly.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20316" cy="6858000"/>
          </a:xfrm>
          <a:prstGeom prst="rect">
            <a:avLst/>
          </a:prstGeom>
          <a:solidFill>
            <a:srgbClr val="D81F25"/>
          </a:solidFill>
          <a:ln>
            <a:solidFill>
              <a:srgbClr val="D81F2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1F2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620316" cy="6858000"/>
          </a:xfrm>
          <a:prstGeom prst="rect">
            <a:avLst/>
          </a:prstGeom>
          <a:solidFill>
            <a:srgbClr val="0D4C8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5" name="Rectangle 16"/>
          <p:cNvSpPr>
            <a:spLocks noChangeArrowheads="1"/>
          </p:cNvSpPr>
          <p:nvPr/>
        </p:nvSpPr>
        <p:spPr bwMode="auto">
          <a:xfrm>
            <a:off x="1837135" y="5157788"/>
            <a:ext cx="2257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Reference Books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92241" y="2711450"/>
            <a:ext cx="1369219" cy="2892618"/>
            <a:chOff x="5361615" y="1139845"/>
            <a:chExt cx="1825254" cy="2893029"/>
          </a:xfrm>
        </p:grpSpPr>
        <p:sp>
          <p:nvSpPr>
            <p:cNvPr id="7188" name="Rectangle 18"/>
            <p:cNvSpPr>
              <a:spLocks noChangeArrowheads="1"/>
            </p:cNvSpPr>
            <p:nvPr/>
          </p:nvSpPr>
          <p:spPr bwMode="auto">
            <a:xfrm>
              <a:off x="5539745" y="3386451"/>
              <a:ext cx="1618063" cy="646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/>
                <a:t>Journals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361615" y="1139845"/>
              <a:ext cx="1825254" cy="2353056"/>
              <a:chOff x="5478241" y="1143039"/>
              <a:chExt cx="1825254" cy="235305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78241" y="1143039"/>
                <a:ext cx="1571306" cy="2243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39700" dir="2700000" algn="tl" rotWithShape="0">
                  <a:srgbClr val="333333">
                    <a:alpha val="64999"/>
                  </a:srgbClr>
                </a:outerShdw>
              </a:effectLst>
            </p:spPr>
          </p:pic>
          <p:pic>
            <p:nvPicPr>
              <p:cNvPr id="7191" name="Picture 2" descr="Journal of Global Information Management (JGIM) 0.483 Impact Factor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25342" y="2817942"/>
                <a:ext cx="678153" cy="678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177" name="Rectangle 37"/>
          <p:cNvSpPr>
            <a:spLocks noChangeArrowheads="1"/>
          </p:cNvSpPr>
          <p:nvPr/>
        </p:nvSpPr>
        <p:spPr bwMode="auto">
          <a:xfrm>
            <a:off x="7218760" y="4957763"/>
            <a:ext cx="1027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/>
              <a:t>Videos</a:t>
            </a:r>
          </a:p>
        </p:txBody>
      </p:sp>
      <p:pic>
        <p:nvPicPr>
          <p:cNvPr id="7178" name="Picture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1791" y="2735263"/>
            <a:ext cx="1256109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7222" y="2922588"/>
            <a:ext cx="2432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5538" y="4376738"/>
            <a:ext cx="466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4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" y="4476750"/>
            <a:ext cx="466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4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2457" y="4441825"/>
            <a:ext cx="46553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75" y="2735263"/>
            <a:ext cx="1891904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Rectangle 23"/>
          <p:cNvSpPr>
            <a:spLocks noChangeArrowheads="1"/>
          </p:cNvSpPr>
          <p:nvPr/>
        </p:nvSpPr>
        <p:spPr bwMode="auto">
          <a:xfrm>
            <a:off x="3253979" y="4557714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endParaRPr lang="en-US" sz="2000">
              <a:latin typeface="Helvetica LT Std" charset="0"/>
            </a:endParaRPr>
          </a:p>
        </p:txBody>
      </p:sp>
      <p:pic>
        <p:nvPicPr>
          <p:cNvPr id="7185" name="Picture 2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55069" y="4476750"/>
            <a:ext cx="466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Rectangle 1"/>
          <p:cNvSpPr>
            <a:spLocks noChangeArrowheads="1"/>
          </p:cNvSpPr>
          <p:nvPr/>
        </p:nvSpPr>
        <p:spPr bwMode="auto">
          <a:xfrm>
            <a:off x="706041" y="5654676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/>
              <a:t>Handbooks of Research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Multi-Volume Books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Research Essentials</a:t>
            </a:r>
          </a:p>
        </p:txBody>
      </p:sp>
      <p:sp>
        <p:nvSpPr>
          <p:cNvPr id="7187" name="Rectangle 2"/>
          <p:cNvSpPr>
            <a:spLocks noChangeArrowheads="1"/>
          </p:cNvSpPr>
          <p:nvPr/>
        </p:nvSpPr>
        <p:spPr bwMode="auto">
          <a:xfrm>
            <a:off x="2688431" y="5664200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/>
              <a:t>Case Books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Research Essentials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Critical Explorations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l"/>
            <a:r>
              <a:rPr lang="nl-NL" sz="4000" b="1" dirty="0"/>
              <a:t>Brief Profile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lnSpcReduction="10000"/>
          </a:bodyPr>
          <a:lstStyle/>
          <a:p>
            <a:pPr marL="457200" indent="-457200">
              <a:buSzPct val="8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Incorporated in 1987</a:t>
            </a:r>
          </a:p>
          <a:p>
            <a:pPr marL="457200" indent="-457200">
              <a:buSzPct val="80000"/>
              <a:buFont typeface="Wingdings" pitchFamily="2" charset="2"/>
              <a:buChar char="q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457200" indent="-457200">
              <a:buSzPct val="8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Group of 6 companies:</a:t>
            </a:r>
          </a:p>
          <a:p>
            <a:pPr marL="857250" lvl="1" indent="-457200">
              <a:buSzPct val="8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Aditya Books Pvt. Ltd.</a:t>
            </a:r>
          </a:p>
          <a:p>
            <a:pPr marL="857250" lvl="1" indent="-457200">
              <a:buSzPct val="80000"/>
              <a:buFont typeface="Wingdings" pitchFamily="2" charset="2"/>
              <a:buChar char="q"/>
            </a:pPr>
            <a:r>
              <a:rPr lang="en-US" sz="2400" dirty="0" smtClean="0"/>
              <a:t>A2Z Teaching &amp; Learning Solutions Pvt. Ltd.</a:t>
            </a:r>
          </a:p>
          <a:p>
            <a:pPr marL="857250" lvl="1" indent="-457200">
              <a:buSzPct val="80000"/>
              <a:buFont typeface="Wingdings" pitchFamily="2" charset="2"/>
              <a:buChar char="q"/>
            </a:pPr>
            <a:r>
              <a:rPr lang="en-US" sz="2400" dirty="0" smtClean="0"/>
              <a:t>Balani Infotech Pvt. Ltd.</a:t>
            </a:r>
          </a:p>
          <a:p>
            <a:pPr marL="857250" lvl="1" indent="-457200">
              <a:buSzPct val="80000"/>
              <a:buFont typeface="Wingdings" pitchFamily="2" charset="2"/>
              <a:buChar char="q"/>
            </a:pPr>
            <a:r>
              <a:rPr lang="en-US" sz="2400" dirty="0" smtClean="0"/>
              <a:t>iGroup Infotech India Pvt. Ltd.</a:t>
            </a:r>
          </a:p>
          <a:p>
            <a:pPr marL="857250" lvl="1" indent="-457200">
              <a:buSzPct val="8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Lawman India Pvt. Ltd.</a:t>
            </a:r>
          </a:p>
          <a:p>
            <a:pPr marL="857250" lvl="1" indent="-457200">
              <a:buSzPct val="80000"/>
              <a:buFont typeface="Wingdings" pitchFamily="2" charset="2"/>
              <a:buChar char="q"/>
            </a:pPr>
            <a:r>
              <a:rPr lang="en-US" sz="2400" dirty="0" smtClean="0"/>
              <a:t>Global Music University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857250" lvl="1" indent="-457200">
              <a:buSzPct val="80000"/>
              <a:buFont typeface="Wingdings" pitchFamily="2" charset="2"/>
              <a:buChar char="q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>
              <a:buSzPct val="80000"/>
              <a:buFont typeface="Wingdings" pitchFamily="2" charset="2"/>
              <a:buChar char="q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457200" indent="-457200">
              <a:buSzPct val="8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Total staff force of over 85 </a:t>
            </a:r>
            <a:endParaRPr lang="en-US" sz="3600" dirty="0" smtClean="0">
              <a:latin typeface="Calibri" charset="0"/>
            </a:endParaRPr>
          </a:p>
          <a:p>
            <a:endParaRPr lang="en-US" dirty="0"/>
          </a:p>
        </p:txBody>
      </p:sp>
      <p:pic>
        <p:nvPicPr>
          <p:cNvPr id="6" name="Picture 15" descr="C:\Documents and Settings\Arshita\Desktop\icon_6.png"/>
          <p:cNvPicPr>
            <a:picLocks noChangeAspect="1" noChangeArrowheads="1"/>
          </p:cNvPicPr>
          <p:nvPr/>
        </p:nvPicPr>
        <p:blipFill>
          <a:blip r:embed="rId2"/>
          <a:srcRect l="14286" r="14286"/>
          <a:stretch>
            <a:fillRect/>
          </a:stretch>
        </p:blipFill>
        <p:spPr bwMode="auto">
          <a:xfrm>
            <a:off x="7924800" y="6248400"/>
            <a:ext cx="508000" cy="609600"/>
          </a:xfrm>
          <a:prstGeom prst="rect">
            <a:avLst/>
          </a:prstGeom>
          <a:noFill/>
        </p:spPr>
      </p:pic>
      <p:pic>
        <p:nvPicPr>
          <p:cNvPr id="7" name="Picture 6" descr="logo.bmp"/>
          <p:cNvPicPr>
            <a:picLocks noChangeAspect="1"/>
          </p:cNvPicPr>
          <p:nvPr/>
        </p:nvPicPr>
        <p:blipFill>
          <a:blip r:embed="rId3"/>
          <a:srcRect b="21926"/>
          <a:stretch>
            <a:fillRect/>
          </a:stretch>
        </p:blipFill>
        <p:spPr>
          <a:xfrm>
            <a:off x="0" y="6324600"/>
            <a:ext cx="381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0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085" y="3821113"/>
            <a:ext cx="980956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2969" y="365126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C00000"/>
                </a:solidFill>
                <a:latin typeface="Helvetica LT Std Black" charset="0"/>
              </a:rPr>
              <a:t>Peer-Reviewed and Indexed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20316" cy="6858000"/>
          </a:xfrm>
          <a:prstGeom prst="rect">
            <a:avLst/>
          </a:prstGeom>
          <a:solidFill>
            <a:srgbClr val="0D4C8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441" y="4302125"/>
            <a:ext cx="239672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1" y="4189414"/>
            <a:ext cx="234672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4188" y="4487864"/>
            <a:ext cx="1564481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8337" y="5378450"/>
            <a:ext cx="22621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7948" y="5081588"/>
            <a:ext cx="4002881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91867" y="1371601"/>
            <a:ext cx="7460456" cy="504825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000" b="1" smtClean="0"/>
              <a:t>All journals and books highly recognized and acquired through several indices</a:t>
            </a:r>
          </a:p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</a:pPr>
            <a:endParaRPr lang="en-US" sz="1800" smtClean="0">
              <a:latin typeface="Helvetica LT Std" charset="0"/>
            </a:endParaRPr>
          </a:p>
        </p:txBody>
      </p:sp>
      <p:sp>
        <p:nvSpPr>
          <p:cNvPr id="19467" name="Rectangle 5"/>
          <p:cNvSpPr>
            <a:spLocks noChangeArrowheads="1"/>
          </p:cNvSpPr>
          <p:nvPr/>
        </p:nvSpPr>
        <p:spPr bwMode="auto">
          <a:xfrm>
            <a:off x="1844279" y="2074863"/>
            <a:ext cx="24503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ACM Digital Library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Bacon</a:t>
            </a:r>
            <a:r>
              <a:rPr lang="en-US" altLang="en-US" sz="2000"/>
              <a:t>’</a:t>
            </a:r>
            <a:r>
              <a:rPr lang="en-US" sz="2000"/>
              <a:t>s Media Directory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Cabell</a:t>
            </a:r>
            <a:r>
              <a:rPr lang="en-US" altLang="en-US" sz="2000"/>
              <a:t>’</a:t>
            </a:r>
            <a:r>
              <a:rPr lang="en-US" sz="2000"/>
              <a:t>s Directories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INSPEC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Index of IS Journals</a:t>
            </a:r>
          </a:p>
        </p:txBody>
      </p:sp>
      <p:sp>
        <p:nvSpPr>
          <p:cNvPr id="19468" name="Rectangle 6"/>
          <p:cNvSpPr>
            <a:spLocks noChangeArrowheads="1"/>
          </p:cNvSpPr>
          <p:nvPr/>
        </p:nvSpPr>
        <p:spPr bwMode="auto">
          <a:xfrm>
            <a:off x="4591050" y="2074863"/>
            <a:ext cx="20157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DBLP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PsycINFO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Compendex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Scopus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Thomson Reuters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085" y="3821113"/>
            <a:ext cx="980956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79" y="365126"/>
            <a:ext cx="7886700" cy="7667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  <a:latin typeface="Helvetica LT Std Black" charset="0"/>
              </a:rPr>
              <a:t>Top-Rated Platform for Researchers</a:t>
            </a:r>
            <a:endParaRPr lang="en-US" sz="3200" b="1" i="1" smtClean="0">
              <a:solidFill>
                <a:srgbClr val="C00000"/>
              </a:solidFill>
              <a:latin typeface="Helvetica LT Std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0316" cy="6858000"/>
          </a:xfrm>
          <a:prstGeom prst="rect">
            <a:avLst/>
          </a:prstGeom>
          <a:solidFill>
            <a:srgbClr val="0D4C8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3919" y="1312864"/>
            <a:ext cx="8907066" cy="4498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Full-text in XML and PDF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No DRM: Copy, Paste, and </a:t>
            </a:r>
            <a:endParaRPr lang="en-US" dirty="0" smtClean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   Print </a:t>
            </a:r>
            <a:r>
              <a:rPr lang="en-US" dirty="0">
                <a:ea typeface="+mn-ea"/>
              </a:rPr>
              <a:t>Directly from the Platform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Unlimited Simultaneous Users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Advanced Search </a:t>
            </a:r>
            <a:r>
              <a:rPr lang="en-US" dirty="0">
                <a:ea typeface="+mn-ea"/>
              </a:rPr>
              <a:t>E</a:t>
            </a:r>
            <a:r>
              <a:rPr lang="en-US" dirty="0" smtClean="0">
                <a:ea typeface="+mn-ea"/>
              </a:rPr>
              <a:t>ngine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Popular Citation Tools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No Embargo of Content</a:t>
            </a:r>
          </a:p>
        </p:txBody>
      </p:sp>
      <p:pic>
        <p:nvPicPr>
          <p:cNvPr id="2048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4766" y="4568825"/>
            <a:ext cx="16049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0335" y="1879600"/>
            <a:ext cx="159662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6106" y="3659188"/>
            <a:ext cx="156329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4766" y="2786063"/>
            <a:ext cx="1604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9385" y="3676650"/>
            <a:ext cx="15740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9913" y="1879600"/>
            <a:ext cx="15751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66198" y="1001713"/>
            <a:ext cx="15740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828800"/>
            <a:ext cx="7543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</a:t>
            </a:r>
          </a:p>
          <a:p>
            <a:pPr algn="ctr"/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Arjun - BIPL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NDIA Map Outlin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5310" r="-55310"/>
          <a:stretch>
            <a:fillRect/>
          </a:stretch>
        </p:blipFill>
        <p:spPr>
          <a:xfrm>
            <a:off x="-1143000" y="304800"/>
            <a:ext cx="12230100" cy="6400800"/>
          </a:xfrm>
        </p:spPr>
      </p:pic>
      <p:sp>
        <p:nvSpPr>
          <p:cNvPr id="9" name="5-Point Star 8"/>
          <p:cNvSpPr/>
          <p:nvPr/>
        </p:nvSpPr>
        <p:spPr bwMode="auto">
          <a:xfrm flipH="1">
            <a:off x="3886200" y="2209800"/>
            <a:ext cx="228600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48000" y="3276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971800" y="41148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810000" y="5562600"/>
            <a:ext cx="152400" cy="152400"/>
          </a:xfrm>
          <a:prstGeom prst="ellipse">
            <a:avLst/>
          </a:prstGeom>
          <a:solidFill>
            <a:srgbClr val="3575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3575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886200" y="2057400"/>
            <a:ext cx="152400" cy="152400"/>
          </a:xfrm>
          <a:prstGeom prst="ellipse">
            <a:avLst/>
          </a:prstGeom>
          <a:solidFill>
            <a:srgbClr val="3575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429000" y="4495800"/>
            <a:ext cx="152400" cy="152400"/>
          </a:xfrm>
          <a:prstGeom prst="ellipse">
            <a:avLst/>
          </a:prstGeom>
          <a:solidFill>
            <a:srgbClr val="3575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220682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Noida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0" y="1828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New Delhi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319742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Ahmedabad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4038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Mumbai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581400" y="441662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Pune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438400" y="548342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Bangalore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0200" y="312122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Kolkata</a:t>
            </a:r>
            <a:endParaRPr lang="en-US" sz="1600" dirty="0"/>
          </a:p>
        </p:txBody>
      </p:sp>
      <p:sp>
        <p:nvSpPr>
          <p:cNvPr id="30" name="5-Point Star 29"/>
          <p:cNvSpPr/>
          <p:nvPr/>
        </p:nvSpPr>
        <p:spPr bwMode="auto">
          <a:xfrm flipH="1">
            <a:off x="6400800" y="4648200"/>
            <a:ext cx="228600" cy="228600"/>
          </a:xfrm>
          <a:prstGeom prst="star5">
            <a:avLst/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77000" y="5105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3575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4576227"/>
            <a:ext cx="205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Head Office</a:t>
            </a:r>
          </a:p>
          <a:p>
            <a:endParaRPr lang="en-US" sz="1000" b="1" dirty="0" smtClean="0"/>
          </a:p>
          <a:p>
            <a:r>
              <a:rPr lang="en-US" sz="1600" b="1" dirty="0" smtClean="0"/>
              <a:t>Associate Office</a:t>
            </a:r>
          </a:p>
          <a:p>
            <a:endParaRPr lang="en-US" sz="1000" b="1" dirty="0" smtClean="0"/>
          </a:p>
          <a:p>
            <a:r>
              <a:rPr lang="en-US" sz="1600" b="1" dirty="0" smtClean="0"/>
              <a:t>Branch Office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/>
          <a:lstStyle/>
          <a:p>
            <a:pPr algn="l"/>
            <a:r>
              <a:rPr lang="en-US" sz="4000" b="1" dirty="0" smtClean="0"/>
              <a:t>Our Presence</a:t>
            </a:r>
            <a:endParaRPr lang="en-US" sz="4000" b="1" dirty="0"/>
          </a:p>
        </p:txBody>
      </p:sp>
      <p:sp>
        <p:nvSpPr>
          <p:cNvPr id="34" name="Rectangle 33"/>
          <p:cNvSpPr/>
          <p:nvPr/>
        </p:nvSpPr>
        <p:spPr>
          <a:xfrm>
            <a:off x="2895600" y="6705600"/>
            <a:ext cx="4648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76400" y="5943600"/>
            <a:ext cx="13716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2381" t="7934" r="2381" b="8760"/>
          <a:stretch>
            <a:fillRect/>
          </a:stretch>
        </p:blipFill>
        <p:spPr bwMode="auto">
          <a:xfrm>
            <a:off x="4800600" y="0"/>
            <a:ext cx="3657600" cy="61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5" descr="C:\Documents and Settings\Arshita\Desktop\icon_6.png"/>
          <p:cNvPicPr>
            <a:picLocks noChangeAspect="1" noChangeArrowheads="1"/>
          </p:cNvPicPr>
          <p:nvPr/>
        </p:nvPicPr>
        <p:blipFill>
          <a:blip r:embed="rId5"/>
          <a:srcRect l="14286" r="14286"/>
          <a:stretch>
            <a:fillRect/>
          </a:stretch>
        </p:blipFill>
        <p:spPr bwMode="auto">
          <a:xfrm>
            <a:off x="7924800" y="6248400"/>
            <a:ext cx="508000" cy="609600"/>
          </a:xfrm>
          <a:prstGeom prst="rect">
            <a:avLst/>
          </a:prstGeom>
          <a:noFill/>
        </p:spPr>
      </p:pic>
      <p:pic>
        <p:nvPicPr>
          <p:cNvPr id="42" name="Picture 41" descr="logo.bmp"/>
          <p:cNvPicPr>
            <a:picLocks noChangeAspect="1"/>
          </p:cNvPicPr>
          <p:nvPr/>
        </p:nvPicPr>
        <p:blipFill>
          <a:blip r:embed="rId6"/>
          <a:srcRect b="21926"/>
          <a:stretch>
            <a:fillRect/>
          </a:stretch>
        </p:blipFill>
        <p:spPr>
          <a:xfrm>
            <a:off x="0" y="6324600"/>
            <a:ext cx="381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286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57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B02E1E"/>
                </a:solidFill>
                <a:latin typeface="Microsoft Sans Serif"/>
              </a:rPr>
              <a:t>Government Organizations</a:t>
            </a:r>
            <a:endParaRPr lang="en-US" sz="3200" b="1" kern="0" dirty="0">
              <a:solidFill>
                <a:srgbClr val="B02E1E"/>
              </a:solidFill>
              <a:latin typeface="Microsoft Sans Serif"/>
            </a:endParaRPr>
          </a:p>
        </p:txBody>
      </p:sp>
      <p:pic>
        <p:nvPicPr>
          <p:cNvPr id="3" name="Picture 2" descr="C:\Users\Megha\Documents\Megha\Joining Formalities\Customers\INFLIB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4345" cy="1066800"/>
          </a:xfrm>
          <a:prstGeom prst="rect">
            <a:avLst/>
          </a:prstGeom>
          <a:noFill/>
        </p:spPr>
      </p:pic>
      <p:pic>
        <p:nvPicPr>
          <p:cNvPr id="4" name="Picture 3" descr="C:\Users\Megha\Documents\Megha\Joining Formalities\Customers\CS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1981200" cy="1954901"/>
          </a:xfrm>
          <a:prstGeom prst="rect">
            <a:avLst/>
          </a:prstGeom>
          <a:noFill/>
        </p:spPr>
      </p:pic>
      <p:pic>
        <p:nvPicPr>
          <p:cNvPr id="5" name="Picture 6" descr="C:\Users\Megha\Documents\Megha\Joining Formalities\Customers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219200"/>
            <a:ext cx="1600200" cy="1617224"/>
          </a:xfrm>
          <a:prstGeom prst="rect">
            <a:avLst/>
          </a:prstGeom>
          <a:noFill/>
        </p:spPr>
      </p:pic>
      <p:pic>
        <p:nvPicPr>
          <p:cNvPr id="6" name="Picture 4" descr="C:\Users\Megha\Documents\Megha\Joining Formalities\Customers\DELC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791200"/>
            <a:ext cx="2807970" cy="838200"/>
          </a:xfrm>
          <a:prstGeom prst="rect">
            <a:avLst/>
          </a:prstGeom>
          <a:noFill/>
        </p:spPr>
      </p:pic>
      <p:pic>
        <p:nvPicPr>
          <p:cNvPr id="7" name="Picture 5" descr="C:\Users\Megha\Documents\Megha\Joining Formalities\Customers\INDE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486400"/>
            <a:ext cx="1905000" cy="1143000"/>
          </a:xfrm>
          <a:prstGeom prst="rect">
            <a:avLst/>
          </a:prstGeom>
          <a:noFill/>
        </p:spPr>
      </p:pic>
      <p:pic>
        <p:nvPicPr>
          <p:cNvPr id="8" name="Picture 7" descr="ICAR 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895600"/>
            <a:ext cx="1885950" cy="1981200"/>
          </a:xfrm>
          <a:prstGeom prst="rect">
            <a:avLst/>
          </a:prstGeom>
        </p:spPr>
      </p:pic>
      <p:pic>
        <p:nvPicPr>
          <p:cNvPr id="9" name="Picture 8" descr="Delnet 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1219200"/>
            <a:ext cx="20193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1371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CeRA</a:t>
            </a:r>
            <a:endParaRPr lang="en-US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5791200"/>
            <a:ext cx="2318589" cy="749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2971800"/>
            <a:ext cx="1752600" cy="169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914400"/>
          </a:xfrm>
        </p:spPr>
        <p:txBody>
          <a:bodyPr/>
          <a:lstStyle/>
          <a:p>
            <a:pPr algn="l"/>
            <a:r>
              <a:rPr lang="nl-NL" sz="3200" i="1" dirty="0" err="1" smtClean="0"/>
              <a:t>Some</a:t>
            </a:r>
            <a:r>
              <a:rPr lang="nl-NL" sz="3200" i="1" dirty="0" smtClean="0"/>
              <a:t> of the </a:t>
            </a:r>
            <a:r>
              <a:rPr lang="nl-NL" sz="3200" i="1" dirty="0" err="1" smtClean="0"/>
              <a:t>Societies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Exclusively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Represented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By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Balani</a:t>
            </a:r>
            <a:r>
              <a:rPr lang="nl-NL" sz="3200" i="1" dirty="0" smtClean="0"/>
              <a:t> I</a:t>
            </a:r>
            <a:r>
              <a:rPr lang="en-US" sz="3200" i="1" dirty="0" smtClean="0"/>
              <a:t>n</a:t>
            </a:r>
            <a:r>
              <a:rPr lang="nl-NL" sz="3200" i="1" dirty="0" err="1" smtClean="0"/>
              <a:t>fotech</a:t>
            </a:r>
            <a:r>
              <a:rPr lang="nl-NL" sz="3200" i="1" dirty="0" smtClean="0"/>
              <a:t> &amp; </a:t>
            </a:r>
            <a:r>
              <a:rPr lang="nl-NL" sz="3200" i="1" dirty="0" err="1" smtClean="0"/>
              <a:t>iGroup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F9C55-4940-2542-BA56-BA3DF60171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486400"/>
            <a:ext cx="2743200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191000"/>
            <a:ext cx="1143000" cy="73540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ACS%20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352800"/>
            <a:ext cx="1367497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715000"/>
            <a:ext cx="1263650" cy="755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524000"/>
            <a:ext cx="1350235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 t="7443"/>
          <a:stretch>
            <a:fillRect/>
          </a:stretch>
        </p:blipFill>
        <p:spPr bwMode="auto">
          <a:xfrm>
            <a:off x="381000" y="5943600"/>
            <a:ext cx="1752600" cy="6347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2133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048000"/>
            <a:ext cx="254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3200" y="1869017"/>
            <a:ext cx="1219200" cy="5693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124200" y="2209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(print)</a:t>
            </a:r>
            <a:endParaRPr lang="en-US" b="1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/>
          <a:srcRect l="11250" t="14619" r="11250" b="14619"/>
          <a:stretch>
            <a:fillRect/>
          </a:stretch>
        </p:blipFill>
        <p:spPr bwMode="auto">
          <a:xfrm>
            <a:off x="381000" y="4343400"/>
            <a:ext cx="13014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77000" y="4114800"/>
            <a:ext cx="139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1874704"/>
            <a:ext cx="2209800" cy="798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2200" y="2819400"/>
            <a:ext cx="2100547" cy="95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0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914400"/>
          </a:xfrm>
        </p:spPr>
        <p:txBody>
          <a:bodyPr/>
          <a:lstStyle/>
          <a:p>
            <a:pPr algn="l"/>
            <a:r>
              <a:rPr lang="nl-NL" sz="3200" i="1" dirty="0" err="1" smtClean="0"/>
              <a:t>Some</a:t>
            </a:r>
            <a:r>
              <a:rPr lang="nl-NL" sz="3200" i="1" dirty="0" smtClean="0"/>
              <a:t> of the </a:t>
            </a:r>
            <a:r>
              <a:rPr lang="nl-NL" sz="3200" i="1" dirty="0" err="1" smtClean="0"/>
              <a:t>Publishers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Exclusively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Represented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By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Balani</a:t>
            </a:r>
            <a:r>
              <a:rPr lang="nl-NL" sz="3200" i="1" dirty="0" smtClean="0"/>
              <a:t> I</a:t>
            </a:r>
            <a:r>
              <a:rPr lang="en-US" sz="3200" i="1" dirty="0" smtClean="0"/>
              <a:t>n</a:t>
            </a:r>
            <a:r>
              <a:rPr lang="nl-NL" sz="3200" i="1" dirty="0" err="1" smtClean="0"/>
              <a:t>fotech</a:t>
            </a:r>
            <a:r>
              <a:rPr lang="nl-NL" sz="3200" i="1" dirty="0" smtClean="0"/>
              <a:t> &amp; </a:t>
            </a:r>
            <a:r>
              <a:rPr lang="nl-NL" sz="3200" i="1" dirty="0" err="1" smtClean="0"/>
              <a:t>iGroup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F9C55-4940-2542-BA56-BA3DF60171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1300" t="9349" r="2205" b="13222"/>
          <a:stretch>
            <a:fillRect/>
          </a:stretch>
        </p:blipFill>
        <p:spPr bwMode="auto">
          <a:xfrm>
            <a:off x="228600" y="1905000"/>
            <a:ext cx="222885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19450" r="15086"/>
          <a:stretch>
            <a:fillRect/>
          </a:stretch>
        </p:blipFill>
        <p:spPr bwMode="auto">
          <a:xfrm>
            <a:off x="5257800" y="5410200"/>
            <a:ext cx="1143000" cy="116237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867400"/>
            <a:ext cx="811212" cy="715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 t="8334" b="24991"/>
          <a:stretch>
            <a:fillRect/>
          </a:stretch>
        </p:blipFill>
        <p:spPr bwMode="auto">
          <a:xfrm>
            <a:off x="228600" y="3657600"/>
            <a:ext cx="1974057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638800"/>
            <a:ext cx="2133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352800"/>
            <a:ext cx="145848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1600200"/>
            <a:ext cx="122727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5486400"/>
            <a:ext cx="1295400" cy="88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3429000"/>
            <a:ext cx="2689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90800" y="1752600"/>
            <a:ext cx="3657600" cy="9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734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914400"/>
          </a:xfrm>
        </p:spPr>
        <p:txBody>
          <a:bodyPr/>
          <a:lstStyle/>
          <a:p>
            <a:pPr algn="l"/>
            <a:r>
              <a:rPr lang="nl-NL" sz="3200" i="1" dirty="0" err="1" smtClean="0"/>
              <a:t>Some</a:t>
            </a:r>
            <a:r>
              <a:rPr lang="nl-NL" sz="3200" i="1" dirty="0" smtClean="0"/>
              <a:t> of the </a:t>
            </a:r>
            <a:r>
              <a:rPr lang="nl-NL" sz="3200" i="1" dirty="0" err="1" smtClean="0"/>
              <a:t>Publishers</a:t>
            </a:r>
            <a:r>
              <a:rPr lang="nl-NL" sz="3200" i="1" dirty="0" smtClean="0"/>
              <a:t> &amp; </a:t>
            </a:r>
            <a:r>
              <a:rPr lang="nl-NL" sz="3200" i="1" dirty="0" err="1" smtClean="0"/>
              <a:t>Societies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Represented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By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Balani</a:t>
            </a:r>
            <a:r>
              <a:rPr lang="nl-NL" sz="3200" i="1" dirty="0" smtClean="0"/>
              <a:t> I</a:t>
            </a:r>
            <a:r>
              <a:rPr lang="en-US" sz="3200" i="1" dirty="0" smtClean="0"/>
              <a:t>n</a:t>
            </a:r>
            <a:r>
              <a:rPr lang="nl-NL" sz="3200" i="1" dirty="0" err="1" smtClean="0"/>
              <a:t>fotech</a:t>
            </a:r>
            <a:r>
              <a:rPr lang="nl-NL" sz="3200" i="1" dirty="0" smtClean="0"/>
              <a:t> &amp; </a:t>
            </a:r>
            <a:r>
              <a:rPr lang="nl-NL" sz="3200" i="1" dirty="0" err="1" smtClean="0"/>
              <a:t>iGroup</a:t>
            </a:r>
            <a:endParaRPr lang="en-US" sz="3200" i="1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1905000" cy="7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752600"/>
            <a:ext cx="858165" cy="12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257800"/>
            <a:ext cx="1371600" cy="12817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6392" name="AutoShape 8" descr="data:image/jpeg;base64,/9j/4AAQSkZJRgABAQAAAQABAAD/2wCEAAkGBxQTEhQUEhMVFhUXGBoaGBYYFxkcHBsdIBsYHx4XGBocHCggIh4lHBUcITEhJiorLy8uGh8zODQtNygvLisBCgoKDg0OGxAQGzgmICQ0LjQsMjc3LDAuMCwvNy4yLCwsLywsLCw1LywsNCwsLTIvLCwsLCwsLC0vLDQsLCwvLP/AABEIAGICAQMBEQACEQEDEQH/xAAbAAEAAgMBAQAAAAAAAAAAAAAABQYDBAcCAf/EAEcQAAIBAwIDBQUEBQkHBQEAAAECAwAEEQUSBiExBxNBUWEUIjJxkVJygbEVNEJzoQgjU2KSsrPB0RYzNYKDosNjo9Tw8SX/xAAaAQEAAgMBAAAAAAAAAAAAAAAAAwQBAgUG/8QAOBEBAAIBAgQCCAMHBAMAAAAAAAECAwQRBRIhMUFREzJhcYGRscEiMzQUgqHC0eHwBhVCUmJy8f/aAAwDAQACEQMRAD8A7jQKBQKBQKBQKBQKBQKBQKBQKBQKBQKBQKBQKBQKBQKBQKBQKBQKBQKBQKBQKBQKBQKBQKBQKBQKBQKBQKDBeXaRIXldUUdWY4H/AO+lYm0RG8t8eK+S3LSN5UTWu0kDK2se7/1JMgfggwfqR8qqX1X/AFh39NwGZ657beyP69vqqN/xTdy53XDgeSHYP+3B+tV7Zrz4uzi4dpsXq0j49fqipZmbmzMx8ySfzrTeZW61rXtGxFMy/CzL90kflSJmGLUrbvG6WsOKruLG2dyPJzvH/dk/Q1vXNePFUy8O0uXvSPh0+i36L2kKcLdR7P8A1I8lfxTmw/AmrNNVH/JxtTwK0dcE7+ye/wA+30Xq1ukkUPGyup6MpyDVqJiY3hwcmO2O01vG0wzVloUCgUCgUCgUCgUCgUCgUCgUCgUCgUCgUCgUCgUCgUCgUCgUCgUCgUCgUCgUCgUCgUCgUCgUCgUCgUCgUCgUETxJr8dnHvfmx5Ig6sf8gPE/54FR5MkUjeVzR6LJqr8te3jPk49rmtTXT75mz9lB8K+ij/Pqa518lrzvL2Wl0mLTU5cce+fGfejq0WSgUCgUCgk9B16a0fdE3I/FGfhb5jwP9Yc/yremS1J3hV1WjxamvLeOvhPjH+eTsPD+uR3cXeRnBHJ0PVT5H/I+NdHHki8bw8Zq9Jk01+S/wnzSlSKpQKBQKBQKBQKBQKBQKBQKBQKBQKBQKBQKBQKBQKBQKBQKBQKBQKBQKBQKBQKBQKBQKBQKBQKBQKBQKBQauqagkETyyHCoMnzPkB6k8h861taKxvKXBhtmyRjp3lw/WtVkuZmlkPM8gvgq+Cj5fxOTXMvebzvL3em01NPjjHT/AOz5tGtE5QKBQKBQKBQSOg6xJazLLH8mXwZfFT/kfA/St8d5pO8K+q0tNTjnHf4T5T5/1dv0+9SaNJYzlHGQf8j6g8iPSupW0WjeHhM2K2K80v3hsVlGUCgUCgUCgUCgUCgUCgUCgUCgUCgUGK7L7H7oKZNp2ByQpbHIMQCQM9SAaCgdlnFl5fT363fdr3DJGsca+6rZlD+8SWJO0dTjlyAoOiUFa7QtYubSyluLWOJ2jGWEhYAL4soHxEcjjI5Z+RB2c6tLdadb3E7BpJA5YgAD/eOAAB4AAD8KDS4V7QIr2+urNIZEa33e+2MNtcI2QPhOTyB6jPTpQXKgGg5rwfxffXGs3NldLDGkELnu4ssC2+Ha5dhuPuufBfi5jIoOlUGC+uhFHJIwJVEZyFGSQoJIA8Ty6UFc7PuNk1SGSVIni7t9hDEHPIEEEeh5jwoLVQKBQKBQKBQKBQKBQKBQKBQKBQKBQKBQcx7UdXLypbIeSYZwPF2+FfwU5x/WHlVHU33nlh6ngemiuOc9vHt7o7z8/oo80ZUlWBVgcEEEEHyIPSqsxs7tbRaN6zvDxnlnw86M+x9oAHgOp5AefoKDJc27RsUkUqwxlSMEZAIyPkRWZiYnaWtL1vXmrO8MWeWfDzrDf2PtGCgCg+A0ZdA7LNYwz2zHk2Xj+Y+JR8x734NVvS368rzvHdLvWM8eHSftP2+TpNXXmWB7tA6xl1DtkqmfeIHU4649axzRvs3jFeazeI6R4+Dx+kod/d99Hv8Asb13fTOaxzV323begy8vPyzt57Ts2q2RNHUdZt4CBPcQxFugkkRM/LcRQbiOCAQQQRkEcwR5g0EKnFVsbx7MSKZI4+8c7lwvvABCc/FzzjwGPOgljdxhdxdNv2twx9c4oPttcpIoeN1dDnDKQQcHBwRy6gigxx6hEz92ssZkwW2B1LYGMnbnOBkc/UUHzUtSit4zJPKkSDqzsFHy5+PpQfJNThWVYWmjErjKxl1DsPNVzk0GS8vI4kLyyJGg6s7BVHzJOKDFpuqwXClreaKVR1Mbq4HzKk0G5QY7idUUs7BVHMsxAA+ZNYmYjrLalLXnlrG8sDapCEWRpUVHAKszBQQeYIzisc9dt90kafLNppFZmY77dfozwTq4DIysp6FSCPqKzExPZHalqTtaNpYpr+JWCtLGrMQqqXUEk9AATkn0rLVlmmVRlmCjzJA/Og82t0ki743V1JI3KwYZBIIyOXIgj8KDlPZBcpHda28jqii65sxCge/P1J5UHTtN1i3uM+zzwy4693Ir4+e0mghu07/hV9+4ag1Ox7/g9n9x/wDEegscF3b9+8SNF35Xe6Lt37QQAz459TgZoM1/fxQpvmlSJPtOyqPqxAoPOnanDOu6CaOVR1Mbq4+qk0HL+FjjirUyegt//i0HSrPXbWVzHFcwSSDqiSozD5qDmgkaDR0u6t23pbtEe7bDiPbhWIzg7eWedBkuNRiSSON5EWSQkIhYbmwCTtXqcAHnQYJddtllELXMAlPSMyoH+W3OaCRoI/UdctoCBPcQxE9BJIiE/IMRQbkEyuoZGDKejKQQfkRQZKBQaa6tAX2CeLf9nvF3fTOa15677bpp02aK8/JO3ntOzcrZC1DqcPe9z3qd6ELmPcNwUEAsR1Ayw5mg+2GpQzgmCWOUKSrGN1YBh1UlScH0oMOpa5bW5AuLmGInoJJUQn5BiKDct51dQyMrKejKQQfkRyoMVzqEUeBJLGmSANzqMk8gBk9STQZpJAoyxAHmTigx2l5HKCYpEcA7SUYMAeRwSD1wRy9aDD+loe/9n71DNsMhjBywQEDcw8Blh160GO3161eTukuYGk/o1lQt/ZBzQSNAoPjNgEnoKMxG/RTuAr2C5aeUQhZw255D7xIcttwT8PJcbR5Cq2C1bzM7dXZ4rhzaetMc33pt0jt2239/furvEGo21tdzGOATzFyzPMcojHntRAOeM9TzqHJatLztG8ulpMGfUaekXvy126RHeY85n7JvhbjYXMgt54kUuCFK/CTjO0qenIeZqXFn555bQo67hP7PT02K0zt38/furPaHoqW1wpiG1JVLBR0VgQGA9OYOPU1BqMcVt08XU4Rq758MxfrNfH2T2+6b7LHgbevcgToM96eZZST0z8OOQwOvWpdLyz4dVDjsZq7Tzfgnw8pj6tTinUre3vZSluJpiVLNMcoh2rhUQDnywcnnzrXLatbztG8p9Dgz59LWLX5a9dojvPWe8tzRO0QMwjuYkRDy3pnav3lOeXrn8K2pqd52tCDU8DmtZvhtMz5T3+E+b7x/wnGIzc26hSvORF+Er4uB0BHU46jPjTPhjbmqxwniV5vGDLO+/afHfyR3Z/wslwGnnGY1OFTwYjqW81HTHic56c9MGGLfiss8W4jbDtixetPefL3e1qalxvP3hFsywwqcIionMDoWyD164GMfxrW2e2/4ekJsPCcPJHpo5rT3mZnv7Fq0GG21O33zwJ3qNtdkypzgEMCDnBB6EnnmrGOK5q72jq5Ortn4dm5cV55Z6xv1/sr/ALdpttKGhinWaKTALMdow2185c8tu7wqHmxVnpE7w6Podfnx8uS1ZraPj23jw89nUt486vvKbS55c6VGda2e8quhdwrMNxKnIJBztJHMePTpVOaR6fZ6OmpvHDObvMTtHbp/eG1x/wAOW0do0sUKROjJgxqFzllXBx1+LOevKs58VYpvEbIuE67Pk1MY8l5tE79+vaN/FOq1zNpqG3kVbmSBNsj8wGZRlzyPMZJHIjOKsY53rEy5GrpFM9617RM/VAXXBNrFpkq3ixTTd07S3UijvGfDHf3jZYEE4HPoMelbq7X7DWMmjosh3LvlQA/Zz8Py5mgq/CPC1nJr2pQPbRNDGgKRlcqpPd9B+J+tBb+0fhy1j0a6SO3iVY1MiAKBtfl76+R8M+XKgkOyhQdHswQCDEcj/magpXBNhHBxRqEcKLHGtvlUUYUZ9lJwByAyx5UD+UjYR+zW0+3+dEvdhsn4SjsRjp1QUF0tezmxW4iu9jm4jwxkaV2Lvj433E5bPPw/hQVLQb+fUb27uxZx3UUEpgt1kuAiRBerrGY2Bd8qd/UdByFBuS8Oag+qWt7Ha29oEwlxsuN3exk+9uAjUEhc4yDzC8+QwHUKCp9plqrWTOwy0bIVPlllU/wNV9TETTd1+CZLV1UVjtMTv8plk0Dhu2e1gaSFJGaJCXkG5uag4DHmAM8gMAeFZx4qTSJmGur1+opqLxS8xETPSOkfKP4790DpEJsNV9njJ7mYZCk9MqxB+YKFc+R51FSPR5eWO0uhqLRreH+mtH4q+Py+u+/vQvHOnxJxHpbpGqtIcuQMbiGbDNjqfXryHlVx5pde1HToptMuzLGrmOGR0LAEowUkMp6g8vCg0uxQY0a0/wCr/iyUFP7KdCt7i+1g3EEU225IUSIrgZknyQrAjPrQO2DhKOxSPUtOAtZYpFDiL3VIbkGCj3fiwCMYIY59Qt3FGqe1cPzXGMGW03keRKgkfgc0Gx2P/wDB7P7j/wCI9BUezHT44Ne1WOJdqKuFGScZdTjJ59TQeuOdWWy123uL+Nns+42Qtt3LG5PvOF+1y5457SOuAKC98O6baNM9/ZOhS4jVXEW3YxVmIc4/bG4qf486DnOl6TFc8UajHOpeMQhimSFbAtgBIAcMvvZ2nlkA+FA7cOGre0t7e8s4ktpo51XMKhBgq7A4UY3BkGD6mg63c2qXNuY5l3JLHhxkjII58wcj8KDmv8nRMWV0PK6YfSOOgiOL9Dibim0Qb0E8YkkKSOrE4nBAYHKhljCnaRyJ86CwdqvAliumTyQ20UMkKh1eNAp5EZDY+IEEjnnnzoJzhbV5RoUVzzklS0ZxnJLsiNjJ6knaPrQV7sMtI7izmupts1zNM4lkcBmwAuE5+GDnH9b0FBCcL8JRPrmpWw71bSJd4WKWSNVkfuiF9xhyAMgA/q+lB22NAAAOgGBzz/E0FR7UL+SK0AjJHePtYjrjax259Sv0yKram0xTo7PA8NMmo3v4RvHziP4N2+0K3/R7RBECCIlWwORC5EmfPPPPjW9sdfR7IMWsz/tkXmZ3mevz7fZGdnWlq0EVw5l7zL7cySbcZZfg3bemfD1rTT0/DFpWuMaia5rYa7bdPCN/Pvtv/FQtE4Yt34l1C2KsIO5LtGHcBt3cMVYg5K75C23OOQ8BVlw1r4htLfh/TbqWxQrJKyhdzFsMeQ655IpZgD1I50Ej2ZcORLYQzSoss90izTTSAO77xuAZmycBSBj5nxoKfJL+huIIoIMrZ32wtCPgV3YoCg8MOqn7rY6AYDP2yafEuo6RKsaiSS5UO4ABcK8G3cfHAOBnwoOkcW6ZFcWk8c8ayL3bkBhnBCthl8mHgRzFBTP5Po//AJX/AF5PySgrOgcNW54mv7coTCIS/d7m2sW9nYq4z7y7pCdpyOQ5cqCe7Vezu09ikubWFLee3XvAYgEDKvNgQvLOASD1yBzoLP2Wa3JeaZbzTHMmGRm+0UZl3H1IAJ9c0FsoI3iSbZaXDDqIpCP7JrTJO1JlZ0VefUY6+2PqpXZD1uvlD/5qq6T/AJfD7u5/qHti/e/lVLij9cuf3r/magy+vLsaH9Nj90PvCn67bfvV/OmL14Y1/wCmye6Vr7XfjtfuzfnFU+r7x8fs5P8Ap71cn7v8zB2Tf7+b92P71Y0vrS34/wDlU9/2QXHP6/c/eX/DSos/5kr/AAv9Hj90/WUHUS+7Fw7N3ulL3nMdy6HPku5ef4LXRxzvi6+Txmsr6PXzy/8AaJ+e0tbs1nWSwEYPvIXVh94lgfo38DWNNMTj2S8apamr557TtMfDp9nKrm2aJ2jcYZCVI9R/9z+NUJjadpespkrkrF69p6uh9mTCK2uZ5Dtj3dT/AFFOSPrj5irem/DWbT2ec43Hpc+PFTrb+vZzu6l7xncjG9mYj7xJx/GqkzvO70eOvJWKx4bR8lo/2ufzNT+mlyv9sqmpNVh/TYfvY9nd7d24bd208s5x41Jz19PvupRp8v8Atc15Z3332267bpftLu0WxkQuoZzHtUkZOJFJIHjyU/SpNTaOTZT4LjvOqi0R0jff5S1LnXmh0Rp7QpJLDbJyBDbSAAxYD7IDNg/ZrfDMTSNlXiOO9NTfmjbeZ2+am6Tqdhc6Y011N7ZfvFJ/NSEyyCTawCwWw5KB13Ko5cyfKVSS3YPrtt+j4rbvkE/eS/zRYbzzLZC9SNvj05GgjdH1mKy4l1D2p1hWZBseQ7V6RsPePIAgHn0yMdaC8caTreaReG1YTBopApT3gxXqEI+L4SOWcmgrfZRxzYrpcEc1zFDJCGV0kcKfiYgqD8QII6Z8qCu8P8T28fEt7cTP3EUkG1WmBj/ZtyCQwBG5YyQCAcEUEh/KN1CI2lvEJEMvfhzGGG4L3b+8V6ge8OfrQdY0zUoZ0DwSxyry5owYdM4OD1xQcW4c1s6BqN3bXqutrcSGSKUKWA5nD8hkgqQGAyQVHKg6dZ8cWk8kcVo/tLuRkRg4jTxkkYjCgDoDzJwAPILNQVntH/UJfnH/AIiVBqPy5dTg36yvx+ksnC2t25s4f56Md3GquGYAqVUA5BPp1rOLJXkjq11+kzRqb/hnrMzHTvuj9KtTd6gb3BEEa7IWIx3hwQXUH9n3mwfHI9a0rHPk5/DwWM+SNNo40u/47Tvb2ez39I93VUu1669l1XSryQHuUYh2AJxhgT08drZA8cGrLip/jzjKzk067SCdLh3gkASE94QCpBd9udiqDklseXUgUGv2G63A+m29ssqGdBKWiz7wHesdxHlh15+tBXeyXXYYdT1WCaRY2mnZoyxwG2yShlBPLPvDA8cHyoJ7tZvfbYV02yKzXE0iFwpysUandvlYZCjIXrzPPHgCG9x6sFloclqZUXbbd1GGYBnICr7ozknx5edA7G9VgOkW6iaPdEj96N65T+cc5cZyowc5PhQVfgLW7f8A2g1Nu/i2zcom3rhyGXkhzhj8uuKC6prtreT3unXqw7onGI5MYeMojLIN37QLHp090+NBVOya0W1v9VS3kzp0ZXbIzZQOBkgOeR2gsCfILnwoNHhPWrf/AGov5O/i7uSHYj712uw9n91Wzgn3G6eRoJD+UVqEXsEcPeJ3pnRu73DdtCSe8V645gZ9RQdAsdftfZFm9oh7oIoMneLtB2g7Sc4B9OtBzn+TvqUXs9zF3iCVrhnWMsAxUonvBepHunp5UGpxPrVv/tRYyd/F3ccOx33rtViLj3WbOAffXr5iguva5qkKaVchpUBljxGCwy5JX4BnLcjnl4UGDsx1uAaNCwcP7PATKiEM67dxIKDnkgcgetBU+AfYXE91b6kdOE0jE2iSwARqDgFlmVhubBbK4ADbR0oOhcGpp8QeOyuIppHYvK/fJJLI/i8hByT18ABz5UFnoK3x7fRR2pWaPvBIQijngNzIYkcxjGeXPlUOe0RXrDp8Kw5MmffHbbl6z7vL4+3ojbXT7UQLE+ps8O0Ax97CqkfZyBvC/wBXd05VHFacu036fBZyZ9ROWcldPtfz2tM/Xbf27LXYzQiMd00fdIMZVhtUAeYOAAKsV226ORmjJF5nJE7z5uQcOa7bDii+lNxEIng2JIXUIzBbfIDZwT7jfQ1siXztR4ea/wBNlihwZBtkjGfiKnO0Hp7y5A8MkUEd2UcVRSWMVvM6xXFsoikikOxgE5K2GwcbQM+RyKCBu7T9La/BNB79pYhd0w+BpVZnCo3RveK5xywp8xkPfbyzRNpl1tLRwXGXx842A/ERtQWnVuOrGS1lMFwk7vE+yGL35DlT1jHvL6lgAPHFBVf5PuuQexezGVRP30hERPvFdqtuA8uR5+lBpWesQ23Fl61xIsayQrGrMcLuMdswBPQZCHmfHHnQW3tH15JLSSztGW4urle7SKNgxCtyaR8HCoFJ944GcetBP8E6ALCxgtQdxjX3m83YlmI9NzHHpignKCK4qj3WVyB/Qyf3TUeX1JW9BO2pxz/5R9VO7Iut18of/NVbSf8AL4fd2v8AUPbF+9/KqPFH65c/vX/M1Bl9eXY0P6bH7ofeFP122/er+dMXrwxr/wBNk90rX2u/Ha/dm/OKp9X3j4/Zyf8AT/q5P3f5mDsm/wB/N+7H96saX1pb8f8Ayqe/7IPjpSL+4yOrKf8A20qLP+ZK/wALmJ0eP4/WUGAScAZJ5ADqT4AVEv8Abu6brt0LHS47ckd9JHswPDPORvkNxGfMir159Hiivj/m7y2lx/tmvtmj1Ynf5erCscEQTo7XKsY7eMFpnIyGVeZQD9o8uo6fwMGGLRPN4R3dTid8N6xgmN729WPKZ8fZH1+mbVeL4Z3LSWETkfCzOQ2PANtXn8s4rNs1bTvNWuDhmXDXlpmmPh0+G8orWOI5Z0WLCRwr8MUY2ry6Z88fT0qO+WbRt4Len0OPDab9ZtPeZ6yh6jXEn+hJPI1J6OVX9ro7f7Kn2F/siuntDwvpL+cvTwqeqg/MCm0MRa0dpfUiUZwoGeuABn502Ym0z3lq2GkW8JZoYIYmf4jHGilvvFQM/jWWH2z0qCJ3eKCKN3+N0jVWb7zAZP40HnUdGt5ypnt4ZSvwmSNHK/IsDig3UUAAAAAcgB0HoKCPi0C1WXvltYBKTkyiJA+fPeBn+NBli0uFZXmWGMSvjfIEXe2BgZbGTgDFBmktI2OWjQk9SVBP1xQeoYFTOxVXPXaAM/PFBjvrCKZdk0UcqfZkRWX6MCKD5YadFAuyCKOJfsxoqD6KAKDZoKz2j/qEvzj/AMRKg1H5cupwb9ZX4/SWfhrSLf2a2fuId/dRnf3a7s7RzzjOazjpXlidket1Ob0+SvPO289N527p+pnPYLyzjlQpLGkiHqjqGU/MEYoNaHRLZImhS3hSJwQ0axqqsD1BUAA5zQbVpaRxKEiREUdFRQoHyAGKDXv9Ht5wFnt4ZVHQSRowHyDA0GWw0+KBdkEUcS/ZjRUH0UAUGSa2RsFkVsdMgHHyzQeVs4xnEaDIwcKOY8jy5ig+Cwi/ok5dPdX/AEoMGpaLbXGPaLeGbHTvIkfHy3A0GzFaoqd2qKqAY2BQFx5bRyx6UHj2CL+ij/sL/pQe5LSNjlkQnzKgn64oPnsUeNvdpgnONoxnzxjrQI7ONSCsaAjoQoBH44oPPsEX9FH/AGF/0oPclqjY3IpwMDKg4HkPLpQR2u38VjbTXJjG2NNzBFALY6D6n8M0FG4J4J0+/txfz20TSXJZ9iZWOMAlRGiqQMjb7xPMsW6dAET2n8AW1rHbz6ahgu/aI0iVGY72OcYDE4II3ZHgDn0Ds1BWOOdUWNI4CisbhggLgFEGVBcg9SNwIH4+FQZ7xERXzdThente1ssTtFI36d579Pj4s0PBNkqgdwGwOrMxJ9Sc1mMGOPBpbi2rtO/Pt8kNpOjJb6q0dvnujb7pUJJC7mICnPntyM88FvCo6UiuXavbZd1Oqtn4fFs3rc20T59Os/afguJ0+Lp3UePuL/pVpwWwBQR+o6Fa3BDXFtBMR0MkSOR8iwNBvQwqihUUKo6KoAA+QFB8uIFkUpIqurDBVgCCPIg8jQallottCrJDbwxKwwyxxogbPmFAzQZrDT4oVCQxJGg6KihR9AKDkum6dDPxVqCTxRyp7Op2yIrrnZajOGBGeZ5+poOsadpkMC7YIYol+zGioPooFBt0Cg8TxB1ZW6MCD8iMViY3jZtW01tFo8HMNL4rgsTJHDZsDuIctNkkqSMH3T0OeXqapVzVx7xFXqc/Ds2sit8mXw6dPPr5oXiLVre4LSJbtHKzAs3eblPLn7uOvTpUWS9bdYjqvaPTZsERS196x26bT833h3V7e2KyPbtJMpJDd5hR5YXHXn40x3rXrMdWNZps2eJpW+1Z8NuvzS2tcYW92FE9ox2klSs2CM9f2R1wOR8hUl89b+tVT03C8+mmZxZe/fp/dn7KP1ifHTuxj+1WdL60tOPfk09/2b/GGqae8zRXMUpkjwO8jAB5gNjO7mBu8R51vmvjm21o6wr8O0+tpijJhtHLbwn5eX0lW4NZtLdt9rbO8g+GS4YYX1VE5E/Q1DF6V61jr7XTtpdVnjlz5IivjFfH4z/dB6jfyTyGSVyznxPgPAAdAB5CorWm07yv4cNMNIpjjaIXXgPidAi2U6FgxKoQu4EMTlHXrjmefTHXGMmzgyxtyS4fFeH3m06nFO23WfDt4x/nft3bt7pGjo7B3RWB5qJnOD5YDHHyra1MET1QY9VxS1YmsTMee0f0LbSNGkIVHXceQHfSAk+Q3NzNIpgnpBfVcVxxzWidv/WPtCI4q4G7lozAzNHJIsZB5shY4ByOq/l655R5dPy7beK5oOL+li0ZI2msTPsnb7ukfo2P7Iq7yw8z6e/m3K2QlAoFAoFAoFAoFAoFAoFBD8Q6F7Wux5pEj5ZRAmGIOQSSpb8AccqjyY+fpMrmk1n7NPNWkTPnO/2mIZdE0o26hO/kkQAKiuI/dA8iqAn8SazSnLG27XU6mM9ubkiJnvMb9fnMx8knW6qUCgUCgUCgUCgUCgUCgUCgUCgwXtok0bxSqGR1Ksp6EEYIoKJpfZrJaFhYancwRMc90VjkUfd3jA+eM8hkmgsmk8LpFIJ5ZZbm4AIWWYglAeoiRQETPiQMnxJoJ6gi+INBiu49koPI5VlOCp6cvD8DyqPJji8bStaTWZNLfnx/GPCUfa8OToAv6Qn2DljbHux5b2VjWsYrR05pWcmuw2nm9BXf3zt8omExpumxwKRGDljuZmJZmP2mY8yfy6CpK0ivZSzZ75p3t4do7REeyG5WyEoFAoFAoPEyEqwDFSQQGABKnHxAEEZHXmMUFHtuzbu7t71NQuxcyDDyYtzke7yKmHbj3V5Y8BQXlBgAE5OOvLn68uVB6oFAoORdpGldzdGQD3JhuH3hgMPyb/mNc/UU5b7+b2PBtT6XT8k969Ph4f0+CqVXdYoFBeeyb/fzfux/eq1pfWlweP8A5VPf9kFxz+v3P3l/w0qLP+ZK/wAL/R4/dP1lB1EvlB0O00X2TTZLlOdxJEp3/YV9uQnlhWyT5j0q5FOTFNo7vOZNX+1a6uC3qRPbzmPP4+Dngqm9G+EUHb+Fgz2dsZsltinn15fCT64wa6eLrSN3hddNaanJGPtvP901UqkUCgUCgUCgUCgUCgUCgUCgUCgUCgUCgUCgUCgUCgUCgUCgUCgUCgUCgUCgUCgUCgUCgUCgUCgUCgUCgiOKdEF3btHyDj3o2Pgw6fgckH0NR5cfPXZc0OrnTZov4dp93+dXEZ4WRmR1KspIZT1BHhXMmJidpe5ret6xas7xPZ4rDYNBfOD72ysi7td94zhRgQyAKBk46HJyfTpVvDbHj3nmcDiOHV6uK1jFtEb+MdWhxOtlcTSTx3m1mGTG0MhyQoHJuWM7R1FaZfR2mbRZY0M6vBjrivi3iPHmjtv5KlVd1ygv/CPGcSwi2ux7oG1XxuUr02OBz5Dlnpjr628WeOXls89xDhWS2X02Dv327Tv5w177h3TWJaHUI4wf2WZHx6DLBvrmsWxYp7WSYtdr6xtkwTPt2mPtMNS2srGORVRpL6YkBIwuyMnw3k5yPPmRjORitYrjien4p/gmvl1mSk2tEYqx3nvbb2e35T5OrWiMEUOQWxzIGBnyUeQ6Cr8b7dXksk1m08vb/O7NWWhQKBQKBQKBQKBQKBQKBQKBQKBQKBQKBQKBQKBQKBQKBQKBQKBQKBQKBQKBQKBQKBQKBQKBQKBQKBQKBQVLjfhEXQ72HAnA6dBIB4H+t5H8D6V82Hn6x3djhnE508+jyepP8P7ef+b8nmiZGZXUqynDKRgg+RFc+Y26S9dW0WiLVneJeKMlAoFAoFBkt4GdlRFLMxwFAySazETM7Q1vetKza07RDrXBXCYtF7yTDTsOZ8EH2V9fM10MOHk6z3eQ4lxKdTPJTpSP4+2fstVTuSUCgUCgUCgUCgUCgUCgUCgUCgUCgUCgUCgUCgUCgUCgUCgUCgUCgUCgUCgUCgUCgUCgUCgUCgUCgUCgUCgUEJxFwxBdj3xtkA5SL8Q9D5j0P4YqLJirfuvaPiGbSz+HrHlPZzbWuCbqDJVe+T7UYyfxT4vpn51SvgvX2vTabi2nzdJnlnyn+vb6K2wwSDyI6g9R8xULpx1jeCgUH1VJIAGSegHMn5ChM7RvKy6LwPcz4Lr3KfakHvfgnX64qemnvbv0cvU8X0+HpWeafZ2+fb5bulcP8NwWi/za5cj3pG5sfTPgPQVdx4q07PM6vX5tTP456eEeCYqRSKBQKBQKBQKBQKBQKBQKBQKBQKBQKBQKBQKBQKBQKBQKBQKBQKBQKBQKBQKBQKBQKBQKBQKBQKBQKBQKBQKBQKBQR+rWEUiHvIo3wP2kVvzFaXrEx1hY0+bJjtHJaY90zDj/ABJAqSEIqqPIAD8q52SIiej2Wiva1N7Tu98M26O4DqrDyYA/nWcURM9WNde1ab1nZ2DS7CKNB3cSJy/ZVV/IV0a1iI6Q8bnzZMlp57TPvndu1sgKB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8100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562600"/>
            <a:ext cx="21627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5334000"/>
            <a:ext cx="2055881" cy="7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3886200"/>
            <a:ext cx="1981200" cy="651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5200" y="1600200"/>
            <a:ext cx="2571750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34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914400"/>
          </a:xfrm>
        </p:spPr>
        <p:txBody>
          <a:bodyPr/>
          <a:lstStyle/>
          <a:p>
            <a:pPr algn="l"/>
            <a:r>
              <a:rPr lang="nl-NL" sz="3200" i="1" dirty="0" err="1" smtClean="0"/>
              <a:t>Some</a:t>
            </a:r>
            <a:r>
              <a:rPr lang="nl-NL" sz="3200" i="1" dirty="0" smtClean="0"/>
              <a:t> of the </a:t>
            </a:r>
            <a:r>
              <a:rPr lang="nl-NL" sz="3200" i="1" dirty="0" err="1" smtClean="0"/>
              <a:t>Publishers</a:t>
            </a:r>
            <a:r>
              <a:rPr lang="nl-NL" sz="3200" i="1" dirty="0" smtClean="0"/>
              <a:t> &amp; </a:t>
            </a:r>
            <a:r>
              <a:rPr lang="nl-NL" sz="3200" i="1" dirty="0" err="1" smtClean="0"/>
              <a:t>Societies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Represented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By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Balani</a:t>
            </a:r>
            <a:r>
              <a:rPr lang="nl-NL" sz="3200" i="1" dirty="0" smtClean="0"/>
              <a:t> I</a:t>
            </a:r>
            <a:r>
              <a:rPr lang="en-US" sz="3200" i="1" dirty="0" smtClean="0"/>
              <a:t>n</a:t>
            </a:r>
            <a:r>
              <a:rPr lang="nl-NL" sz="3200" i="1" dirty="0" err="1" smtClean="0"/>
              <a:t>fotech</a:t>
            </a:r>
            <a:r>
              <a:rPr lang="nl-NL" sz="3200" i="1" dirty="0" smtClean="0"/>
              <a:t> &amp; </a:t>
            </a:r>
            <a:r>
              <a:rPr lang="nl-NL" sz="3200" i="1" dirty="0" err="1" smtClean="0"/>
              <a:t>iGroup</a:t>
            </a:r>
            <a:endParaRPr lang="en-US" sz="3200" i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1981200" cy="56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133600"/>
            <a:ext cx="1371600" cy="12817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8240" t="8889" r="8240" b="8889"/>
          <a:stretch>
            <a:fillRect/>
          </a:stretch>
        </p:blipFill>
        <p:spPr bwMode="auto">
          <a:xfrm>
            <a:off x="6172200" y="2133600"/>
            <a:ext cx="133592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86200"/>
            <a:ext cx="2087746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 l="5647" t="12973" r="5647" b="12973"/>
          <a:stretch>
            <a:fillRect/>
          </a:stretch>
        </p:blipFill>
        <p:spPr bwMode="auto">
          <a:xfrm>
            <a:off x="762000" y="5791200"/>
            <a:ext cx="2667000" cy="8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2" name="AutoShape 8" descr="data:image/jpeg;base64,/9j/4AAQSkZJRgABAQAAAQABAAD/2wCEAAkGBxQTEhQUEhMVFhUXGBoaGBYYFxkcHBsdIBsYHx4XGBocHCggIh4lHBUcITEhJiorLy8uGh8zODQtNygvLisBCgoKDg0OGxAQGzgmICQ0LjQsMjc3LDAuMCwvNy4yLCwsLywsLCw1LywsNCwsLTIvLCwsLCwsLC0vLDQsLCwvLP/AABEIAGICAQMBEQACEQEDEQH/xAAbAAEAAgMBAQAAAAAAAAAAAAAABQYDBAcCAf/EAEcQAAIBAwIDBQUEBQkHBQEAAAECAwAEEQUSBiExBxNBUWEUIjJxkVJygbEVNEJzoQgjU2KSsrPB0RYzNYKDosNjo9Tw8SX/xAAaAQEAAgMBAAAAAAAAAAAAAAAAAwQBAgUG/8QAOBEBAAIBAgQCCAMHBAMAAAAAAAECAwQRBRIhMUFREzJhcYGRscEiMzQUgqHC0eHwBhVCUmJy8f/aAAwDAQACEQMRAD8A7jQKBQKBQKBQKBQKBQKBQKBQKBQKBQKBQKBQKBQKBQKBQKBQKBQKBQKBQKBQKBQKBQKBQKBQKBQKBQKBQKDBeXaRIXldUUdWY4H/AO+lYm0RG8t8eK+S3LSN5UTWu0kDK2se7/1JMgfggwfqR8qqX1X/AFh39NwGZ657beyP69vqqN/xTdy53XDgeSHYP+3B+tV7Zrz4uzi4dpsXq0j49fqipZmbmzMx8ySfzrTeZW61rXtGxFMy/CzL90kflSJmGLUrbvG6WsOKruLG2dyPJzvH/dk/Q1vXNePFUy8O0uXvSPh0+i36L2kKcLdR7P8A1I8lfxTmw/AmrNNVH/JxtTwK0dcE7+ye/wA+30Xq1ukkUPGyup6MpyDVqJiY3hwcmO2O01vG0wzVloUCgUCgUCgUCgUCgUCgUCgUCgUCgUCgUCgUCgUCgUCgUCgUCgUCgUCgUCgUCgUCgUCgUCgUCgUCgUCgUCgUETxJr8dnHvfmx5Ig6sf8gPE/54FR5MkUjeVzR6LJqr8te3jPk49rmtTXT75mz9lB8K+ij/Pqa518lrzvL2Wl0mLTU5cce+fGfejq0WSgUCgUCgk9B16a0fdE3I/FGfhb5jwP9Yc/yremS1J3hV1WjxamvLeOvhPjH+eTsPD+uR3cXeRnBHJ0PVT5H/I+NdHHki8bw8Zq9Jk01+S/wnzSlSKpQKBQKBQKBQKBQKBQKBQKBQKBQKBQKBQKBQKBQKBQKBQKBQKBQKBQKBQKBQKBQKBQKBQKBQKBQKBQKBQauqagkETyyHCoMnzPkB6k8h861taKxvKXBhtmyRjp3lw/WtVkuZmlkPM8gvgq+Cj5fxOTXMvebzvL3em01NPjjHT/AOz5tGtE5QKBQKBQKBQSOg6xJazLLH8mXwZfFT/kfA/St8d5pO8K+q0tNTjnHf4T5T5/1dv0+9SaNJYzlHGQf8j6g8iPSupW0WjeHhM2K2K80v3hsVlGUCgUCgUCgUCgUCgUCgUCgUCgUCgUGK7L7H7oKZNp2ByQpbHIMQCQM9SAaCgdlnFl5fT363fdr3DJGsca+6rZlD+8SWJO0dTjlyAoOiUFa7QtYubSyluLWOJ2jGWEhYAL4soHxEcjjI5Z+RB2c6tLdadb3E7BpJA5YgAD/eOAAB4AAD8KDS4V7QIr2+urNIZEa33e+2MNtcI2QPhOTyB6jPTpQXKgGg5rwfxffXGs3NldLDGkELnu4ssC2+Ha5dhuPuufBfi5jIoOlUGC+uhFHJIwJVEZyFGSQoJIA8Ty6UFc7PuNk1SGSVIni7t9hDEHPIEEEeh5jwoLVQKBQKBQKBQKBQKBQKBQKBQKBQKBQKBQcx7UdXLypbIeSYZwPF2+FfwU5x/WHlVHU33nlh6ngemiuOc9vHt7o7z8/oo80ZUlWBVgcEEEEHyIPSqsxs7tbRaN6zvDxnlnw86M+x9oAHgOp5AefoKDJc27RsUkUqwxlSMEZAIyPkRWZiYnaWtL1vXmrO8MWeWfDzrDf2PtGCgCg+A0ZdA7LNYwz2zHk2Xj+Y+JR8x734NVvS368rzvHdLvWM8eHSftP2+TpNXXmWB7tA6xl1DtkqmfeIHU4649axzRvs3jFeazeI6R4+Dx+kod/d99Hv8Asb13fTOaxzV323begy8vPyzt57Ts2q2RNHUdZt4CBPcQxFugkkRM/LcRQbiOCAQQQRkEcwR5g0EKnFVsbx7MSKZI4+8c7lwvvABCc/FzzjwGPOgljdxhdxdNv2twx9c4oPttcpIoeN1dDnDKQQcHBwRy6gigxx6hEz92ssZkwW2B1LYGMnbnOBkc/UUHzUtSit4zJPKkSDqzsFHy5+PpQfJNThWVYWmjErjKxl1DsPNVzk0GS8vI4kLyyJGg6s7BVHzJOKDFpuqwXClreaKVR1Mbq4HzKk0G5QY7idUUs7BVHMsxAA+ZNYmYjrLalLXnlrG8sDapCEWRpUVHAKszBQQeYIzisc9dt90kafLNppFZmY77dfozwTq4DIysp6FSCPqKzExPZHalqTtaNpYpr+JWCtLGrMQqqXUEk9AATkn0rLVlmmVRlmCjzJA/Og82t0ki743V1JI3KwYZBIIyOXIgj8KDlPZBcpHda28jqii65sxCge/P1J5UHTtN1i3uM+zzwy4693Ir4+e0mghu07/hV9+4ag1Ox7/g9n9x/wDEegscF3b9+8SNF35Xe6Lt37QQAz459TgZoM1/fxQpvmlSJPtOyqPqxAoPOnanDOu6CaOVR1Mbq4+qk0HL+FjjirUyegt//i0HSrPXbWVzHFcwSSDqiSozD5qDmgkaDR0u6t23pbtEe7bDiPbhWIzg7eWedBkuNRiSSON5EWSQkIhYbmwCTtXqcAHnQYJddtllELXMAlPSMyoH+W3OaCRoI/UdctoCBPcQxE9BJIiE/IMRQbkEyuoZGDKejKQQfkRQZKBQaa6tAX2CeLf9nvF3fTOa15677bpp02aK8/JO3ntOzcrZC1DqcPe9z3qd6ELmPcNwUEAsR1Ayw5mg+2GpQzgmCWOUKSrGN1YBh1UlScH0oMOpa5bW5AuLmGInoJJUQn5BiKDct51dQyMrKejKQQfkRyoMVzqEUeBJLGmSANzqMk8gBk9STQZpJAoyxAHmTigx2l5HKCYpEcA7SUYMAeRwSD1wRy9aDD+loe/9n71DNsMhjBywQEDcw8Blh160GO3161eTukuYGk/o1lQt/ZBzQSNAoPjNgEnoKMxG/RTuAr2C5aeUQhZw255D7xIcttwT8PJcbR5Cq2C1bzM7dXZ4rhzaetMc33pt0jt2239/furvEGo21tdzGOATzFyzPMcojHntRAOeM9TzqHJatLztG8ulpMGfUaekXvy126RHeY85n7JvhbjYXMgt54kUuCFK/CTjO0qenIeZqXFn555bQo67hP7PT02K0zt38/furPaHoqW1wpiG1JVLBR0VgQGA9OYOPU1BqMcVt08XU4Rq758MxfrNfH2T2+6b7LHgbevcgToM96eZZST0z8OOQwOvWpdLyz4dVDjsZq7Tzfgnw8pj6tTinUre3vZSluJpiVLNMcoh2rhUQDnywcnnzrXLatbztG8p9Dgz59LWLX5a9dojvPWe8tzRO0QMwjuYkRDy3pnav3lOeXrn8K2pqd52tCDU8DmtZvhtMz5T3+E+b7x/wnGIzc26hSvORF+Er4uB0BHU46jPjTPhjbmqxwniV5vGDLO+/afHfyR3Z/wslwGnnGY1OFTwYjqW81HTHic56c9MGGLfiss8W4jbDtixetPefL3e1qalxvP3hFsywwqcIionMDoWyD164GMfxrW2e2/4ekJsPCcPJHpo5rT3mZnv7Fq0GG21O33zwJ3qNtdkypzgEMCDnBB6EnnmrGOK5q72jq5Ortn4dm5cV55Z6xv1/sr/ALdpttKGhinWaKTALMdow2185c8tu7wqHmxVnpE7w6Podfnx8uS1ZraPj23jw89nUt486vvKbS55c6VGda2e8quhdwrMNxKnIJBztJHMePTpVOaR6fZ6OmpvHDObvMTtHbp/eG1x/wAOW0do0sUKROjJgxqFzllXBx1+LOevKs58VYpvEbIuE67Pk1MY8l5tE79+vaN/FOq1zNpqG3kVbmSBNsj8wGZRlzyPMZJHIjOKsY53rEy5GrpFM9617RM/VAXXBNrFpkq3ixTTd07S3UijvGfDHf3jZYEE4HPoMelbq7X7DWMmjosh3LvlQA/Zz8Py5mgq/CPC1nJr2pQPbRNDGgKRlcqpPd9B+J+tBb+0fhy1j0a6SO3iVY1MiAKBtfl76+R8M+XKgkOyhQdHswQCDEcj/magpXBNhHBxRqEcKLHGtvlUUYUZ9lJwByAyx5UD+UjYR+zW0+3+dEvdhsn4SjsRjp1QUF0tezmxW4iu9jm4jwxkaV2Lvj433E5bPPw/hQVLQb+fUb27uxZx3UUEpgt1kuAiRBerrGY2Bd8qd/UdByFBuS8Oag+qWt7Ha29oEwlxsuN3exk+9uAjUEhc4yDzC8+QwHUKCp9plqrWTOwy0bIVPlllU/wNV9TETTd1+CZLV1UVjtMTv8plk0Dhu2e1gaSFJGaJCXkG5uag4DHmAM8gMAeFZx4qTSJmGur1+opqLxS8xETPSOkfKP4790DpEJsNV9njJ7mYZCk9MqxB+YKFc+R51FSPR5eWO0uhqLRreH+mtH4q+Py+u+/vQvHOnxJxHpbpGqtIcuQMbiGbDNjqfXryHlVx5pde1HToptMuzLGrmOGR0LAEowUkMp6g8vCg0uxQY0a0/wCr/iyUFP7KdCt7i+1g3EEU225IUSIrgZknyQrAjPrQO2DhKOxSPUtOAtZYpFDiL3VIbkGCj3fiwCMYIY59Qt3FGqe1cPzXGMGW03keRKgkfgc0Gx2P/wDB7P7j/wCI9BUezHT44Ne1WOJdqKuFGScZdTjJ59TQeuOdWWy123uL+Nns+42Qtt3LG5PvOF+1y5457SOuAKC98O6baNM9/ZOhS4jVXEW3YxVmIc4/bG4qf486DnOl6TFc8UajHOpeMQhimSFbAtgBIAcMvvZ2nlkA+FA7cOGre0t7e8s4ktpo51XMKhBgq7A4UY3BkGD6mg63c2qXNuY5l3JLHhxkjII58wcj8KDmv8nRMWV0PK6YfSOOgiOL9Dibim0Qb0E8YkkKSOrE4nBAYHKhljCnaRyJ86CwdqvAliumTyQ20UMkKh1eNAp5EZDY+IEEjnnnzoJzhbV5RoUVzzklS0ZxnJLsiNjJ6knaPrQV7sMtI7izmupts1zNM4lkcBmwAuE5+GDnH9b0FBCcL8JRPrmpWw71bSJd4WKWSNVkfuiF9xhyAMgA/q+lB22NAAAOgGBzz/E0FR7UL+SK0AjJHePtYjrjax259Sv0yKram0xTo7PA8NMmo3v4RvHziP4N2+0K3/R7RBECCIlWwORC5EmfPPPPjW9sdfR7IMWsz/tkXmZ3mevz7fZGdnWlq0EVw5l7zL7cySbcZZfg3bemfD1rTT0/DFpWuMaia5rYa7bdPCN/Pvtv/FQtE4Yt34l1C2KsIO5LtGHcBt3cMVYg5K75C23OOQ8BVlw1r4htLfh/TbqWxQrJKyhdzFsMeQ655IpZgD1I50Ej2ZcORLYQzSoss90izTTSAO77xuAZmycBSBj5nxoKfJL+huIIoIMrZ32wtCPgV3YoCg8MOqn7rY6AYDP2yafEuo6RKsaiSS5UO4ABcK8G3cfHAOBnwoOkcW6ZFcWk8c8ayL3bkBhnBCthl8mHgRzFBTP5Po//AJX/AF5PySgrOgcNW54mv7coTCIS/d7m2sW9nYq4z7y7pCdpyOQ5cqCe7Vezu09ikubWFLee3XvAYgEDKvNgQvLOASD1yBzoLP2Wa3JeaZbzTHMmGRm+0UZl3H1IAJ9c0FsoI3iSbZaXDDqIpCP7JrTJO1JlZ0VefUY6+2PqpXZD1uvlD/5qq6T/AJfD7u5/qHti/e/lVLij9cuf3r/magy+vLsaH9Nj90PvCn67bfvV/OmL14Y1/wCmye6Vr7XfjtfuzfnFU+r7x8fs5P8Ap71cn7v8zB2Tf7+b92P71Y0vrS34/wDlU9/2QXHP6/c/eX/DSos/5kr/AAv9Hj90/WUHUS+7Fw7N3ulL3nMdy6HPku5ef4LXRxzvi6+Txmsr6PXzy/8AaJ+e0tbs1nWSwEYPvIXVh94lgfo38DWNNMTj2S8apamr557TtMfDp9nKrm2aJ2jcYZCVI9R/9z+NUJjadpespkrkrF69p6uh9mTCK2uZ5Dtj3dT/AFFOSPrj5irem/DWbT2ec43Hpc+PFTrb+vZzu6l7xncjG9mYj7xJx/GqkzvO70eOvJWKx4bR8lo/2ufzNT+mlyv9sqmpNVh/TYfvY9nd7d24bd208s5x41Jz19PvupRp8v8Atc15Z3332267bpftLu0WxkQuoZzHtUkZOJFJIHjyU/SpNTaOTZT4LjvOqi0R0jff5S1LnXmh0Rp7QpJLDbJyBDbSAAxYD7IDNg/ZrfDMTSNlXiOO9NTfmjbeZ2+am6Tqdhc6Y011N7ZfvFJ/NSEyyCTawCwWw5KB13Ko5cyfKVSS3YPrtt+j4rbvkE/eS/zRYbzzLZC9SNvj05GgjdH1mKy4l1D2p1hWZBseQ7V6RsPePIAgHn0yMdaC8caTreaReG1YTBopApT3gxXqEI+L4SOWcmgrfZRxzYrpcEc1zFDJCGV0kcKfiYgqD8QII6Z8qCu8P8T28fEt7cTP3EUkG1WmBj/ZtyCQwBG5YyQCAcEUEh/KN1CI2lvEJEMvfhzGGG4L3b+8V6ge8OfrQdY0zUoZ0DwSxyry5owYdM4OD1xQcW4c1s6BqN3bXqutrcSGSKUKWA5nD8hkgqQGAyQVHKg6dZ8cWk8kcVo/tLuRkRg4jTxkkYjCgDoDzJwAPILNQVntH/UJfnH/AIiVBqPy5dTg36yvx+ksnC2t25s4f56Md3GquGYAqVUA5BPp1rOLJXkjq11+kzRqb/hnrMzHTvuj9KtTd6gb3BEEa7IWIx3hwQXUH9n3mwfHI9a0rHPk5/DwWM+SNNo40u/47Tvb2ez39I93VUu1669l1XSryQHuUYh2AJxhgT08drZA8cGrLip/jzjKzk067SCdLh3gkASE94QCpBd9udiqDklseXUgUGv2G63A+m29ssqGdBKWiz7wHesdxHlh15+tBXeyXXYYdT1WCaRY2mnZoyxwG2yShlBPLPvDA8cHyoJ7tZvfbYV02yKzXE0iFwpysUandvlYZCjIXrzPPHgCG9x6sFloclqZUXbbd1GGYBnICr7ozknx5edA7G9VgOkW6iaPdEj96N65T+cc5cZyowc5PhQVfgLW7f8A2g1Nu/i2zcom3rhyGXkhzhj8uuKC6prtreT3unXqw7onGI5MYeMojLIN37QLHp090+NBVOya0W1v9VS3kzp0ZXbIzZQOBkgOeR2gsCfILnwoNHhPWrf/AGov5O/i7uSHYj712uw9n91Wzgn3G6eRoJD+UVqEXsEcPeJ3pnRu73DdtCSe8V645gZ9RQdAsdftfZFm9oh7oIoMneLtB2g7Sc4B9OtBzn+TvqUXs9zF3iCVrhnWMsAxUonvBepHunp5UGpxPrVv/tRYyd/F3ccOx33rtViLj3WbOAffXr5iguva5qkKaVchpUBljxGCwy5JX4BnLcjnl4UGDsx1uAaNCwcP7PATKiEM67dxIKDnkgcgetBU+AfYXE91b6kdOE0jE2iSwARqDgFlmVhubBbK4ADbR0oOhcGpp8QeOyuIppHYvK/fJJLI/i8hByT18ABz5UFnoK3x7fRR2pWaPvBIQijngNzIYkcxjGeXPlUOe0RXrDp8Kw5MmffHbbl6z7vL4+3ojbXT7UQLE+ps8O0Ax97CqkfZyBvC/wBXd05VHFacu036fBZyZ9ROWcldPtfz2tM/Xbf27LXYzQiMd00fdIMZVhtUAeYOAAKsV226ORmjJF5nJE7z5uQcOa7bDii+lNxEIng2JIXUIzBbfIDZwT7jfQ1siXztR4ea/wBNlihwZBtkjGfiKnO0Hp7y5A8MkUEd2UcVRSWMVvM6xXFsoikikOxgE5K2GwcbQM+RyKCBu7T9La/BNB79pYhd0w+BpVZnCo3RveK5xywp8xkPfbyzRNpl1tLRwXGXx842A/ERtQWnVuOrGS1lMFwk7vE+yGL35DlT1jHvL6lgAPHFBVf5PuuQexezGVRP30hERPvFdqtuA8uR5+lBpWesQ23Fl61xIsayQrGrMcLuMdswBPQZCHmfHHnQW3tH15JLSSztGW4urle7SKNgxCtyaR8HCoFJ944GcetBP8E6ALCxgtQdxjX3m83YlmI9NzHHpignKCK4qj3WVyB/Qyf3TUeX1JW9BO2pxz/5R9VO7Iut18of/NVbSf8AL4fd2v8AUPbF+9/KqPFH65c/vX/M1Bl9eXY0P6bH7ofeFP122/er+dMXrwxr/wBNk90rX2u/Ha/dm/OKp9X3j4/Zyf8AT/q5P3f5mDsm/wB/N+7H96saX1pb8f8Ayqe/7IPjpSL+4yOrKf8A20qLP+ZK/wALmJ0eP4/WUGAScAZJ5ADqT4AVEv8Abu6brt0LHS47ckd9JHswPDPORvkNxGfMir159Hiivj/m7y2lx/tmvtmj1Ynf5erCscEQTo7XKsY7eMFpnIyGVeZQD9o8uo6fwMGGLRPN4R3dTid8N6xgmN729WPKZ8fZH1+mbVeL4Z3LSWETkfCzOQ2PANtXn8s4rNs1bTvNWuDhmXDXlpmmPh0+G8orWOI5Z0WLCRwr8MUY2ry6Z88fT0qO+WbRt4Len0OPDab9ZtPeZ6yh6jXEn+hJPI1J6OVX9ro7f7Kn2F/siuntDwvpL+cvTwqeqg/MCm0MRa0dpfUiUZwoGeuABn502Ym0z3lq2GkW8JZoYIYmf4jHGilvvFQM/jWWH2z0qCJ3eKCKN3+N0jVWb7zAZP40HnUdGt5ypnt4ZSvwmSNHK/IsDig3UUAAAAAcgB0HoKCPi0C1WXvltYBKTkyiJA+fPeBn+NBli0uFZXmWGMSvjfIEXe2BgZbGTgDFBmktI2OWjQk9SVBP1xQeoYFTOxVXPXaAM/PFBjvrCKZdk0UcqfZkRWX6MCKD5YadFAuyCKOJfsxoqD6KAKDZoKz2j/qEvzj/AMRKg1H5cupwb9ZX4/SWfhrSLf2a2fuId/dRnf3a7s7RzzjOazjpXlidket1Ob0+SvPO289N527p+pnPYLyzjlQpLGkiHqjqGU/MEYoNaHRLZImhS3hSJwQ0axqqsD1BUAA5zQbVpaRxKEiREUdFRQoHyAGKDXv9Ht5wFnt4ZVHQSRowHyDA0GWw0+KBdkEUcS/ZjRUH0UAUGSa2RsFkVsdMgHHyzQeVs4xnEaDIwcKOY8jy5ig+Cwi/ok5dPdX/AEoMGpaLbXGPaLeGbHTvIkfHy3A0GzFaoqd2qKqAY2BQFx5bRyx6UHj2CL+ij/sL/pQe5LSNjlkQnzKgn64oPnsUeNvdpgnONoxnzxjrQI7ONSCsaAjoQoBH44oPPsEX9FH/AGF/0oPclqjY3IpwMDKg4HkPLpQR2u38VjbTXJjG2NNzBFALY6D6n8M0FG4J4J0+/txfz20TSXJZ9iZWOMAlRGiqQMjb7xPMsW6dAET2n8AW1rHbz6ahgu/aI0iVGY72OcYDE4II3ZHgDn0Ds1BWOOdUWNI4CisbhggLgFEGVBcg9SNwIH4+FQZ7xERXzdThente1ssTtFI36d579Pj4s0PBNkqgdwGwOrMxJ9Sc1mMGOPBpbi2rtO/Pt8kNpOjJb6q0dvnujb7pUJJC7mICnPntyM88FvCo6UiuXavbZd1Oqtn4fFs3rc20T59Os/afguJ0+Lp3UePuL/pVpwWwBQR+o6Fa3BDXFtBMR0MkSOR8iwNBvQwqihUUKo6KoAA+QFB8uIFkUpIqurDBVgCCPIg8jQallottCrJDbwxKwwyxxogbPmFAzQZrDT4oVCQxJGg6KihR9AKDkum6dDPxVqCTxRyp7Op2yIrrnZajOGBGeZ5+poOsadpkMC7YIYol+zGioPooFBt0Cg8TxB1ZW6MCD8iMViY3jZtW01tFo8HMNL4rgsTJHDZsDuIctNkkqSMH3T0OeXqapVzVx7xFXqc/Ds2sit8mXw6dPPr5oXiLVre4LSJbtHKzAs3eblPLn7uOvTpUWS9bdYjqvaPTZsERS196x26bT833h3V7e2KyPbtJMpJDd5hR5YXHXn40x3rXrMdWNZps2eJpW+1Z8NuvzS2tcYW92FE9ox2klSs2CM9f2R1wOR8hUl89b+tVT03C8+mmZxZe/fp/dn7KP1ifHTuxj+1WdL60tOPfk09/2b/GGqae8zRXMUpkjwO8jAB5gNjO7mBu8R51vmvjm21o6wr8O0+tpijJhtHLbwn5eX0lW4NZtLdt9rbO8g+GS4YYX1VE5E/Q1DF6V61jr7XTtpdVnjlz5IivjFfH4z/dB6jfyTyGSVyznxPgPAAdAB5CorWm07yv4cNMNIpjjaIXXgPidAi2U6FgxKoQu4EMTlHXrjmefTHXGMmzgyxtyS4fFeH3m06nFO23WfDt4x/nft3bt7pGjo7B3RWB5qJnOD5YDHHyra1MET1QY9VxS1YmsTMee0f0LbSNGkIVHXceQHfSAk+Q3NzNIpgnpBfVcVxxzWidv/WPtCI4q4G7lozAzNHJIsZB5shY4ByOq/l655R5dPy7beK5oOL+li0ZI2msTPsnb7ukfo2P7Iq7yw8z6e/m3K2QlAoFAoFAoFAoFAoFAoFBD8Q6F7Wux5pEj5ZRAmGIOQSSpb8AccqjyY+fpMrmk1n7NPNWkTPnO/2mIZdE0o26hO/kkQAKiuI/dA8iqAn8SazSnLG27XU6mM9ubkiJnvMb9fnMx8knW6qUCgUCgUCgUCgUCgUCgUCgUCgwXtok0bxSqGR1Ksp6EEYIoKJpfZrJaFhYancwRMc90VjkUfd3jA+eM8hkmgsmk8LpFIJ5ZZbm4AIWWYglAeoiRQETPiQMnxJoJ6gi+INBiu49koPI5VlOCp6cvD8DyqPJji8bStaTWZNLfnx/GPCUfa8OToAv6Qn2DljbHux5b2VjWsYrR05pWcmuw2nm9BXf3zt8omExpumxwKRGDljuZmJZmP2mY8yfy6CpK0ivZSzZ75p3t4do7REeyG5WyEoFAoFAoPEyEqwDFSQQGABKnHxAEEZHXmMUFHtuzbu7t71NQuxcyDDyYtzke7yKmHbj3V5Y8BQXlBgAE5OOvLn68uVB6oFAoORdpGldzdGQD3JhuH3hgMPyb/mNc/UU5b7+b2PBtT6XT8k969Ph4f0+CqVXdYoFBeeyb/fzfux/eq1pfWlweP8A5VPf9kFxz+v3P3l/w0qLP+ZK/wAL/R4/dP1lB1EvlB0O00X2TTZLlOdxJEp3/YV9uQnlhWyT5j0q5FOTFNo7vOZNX+1a6uC3qRPbzmPP4+Dngqm9G+EUHb+Fgz2dsZsltinn15fCT64wa6eLrSN3hddNaanJGPtvP901UqkUCgUCgUCgUCgUCgUCgUCgUCgUCgUCgUCgUCgUCgUCgUCgUCgUCgUCgUCgUCgUCgUCgUCgUCgUCgUCgiOKdEF3btHyDj3o2Pgw6fgckH0NR5cfPXZc0OrnTZov4dp93+dXEZ4WRmR1KspIZT1BHhXMmJidpe5ret6xas7xPZ4rDYNBfOD72ysi7td94zhRgQyAKBk46HJyfTpVvDbHj3nmcDiOHV6uK1jFtEb+MdWhxOtlcTSTx3m1mGTG0MhyQoHJuWM7R1FaZfR2mbRZY0M6vBjrivi3iPHmjtv5KlVd1ygv/CPGcSwi2ux7oG1XxuUr02OBz5Dlnpjr628WeOXls89xDhWS2X02Dv327Tv5w177h3TWJaHUI4wf2WZHx6DLBvrmsWxYp7WSYtdr6xtkwTPt2mPtMNS2srGORVRpL6YkBIwuyMnw3k5yPPmRjORitYrjien4p/gmvl1mSk2tEYqx3nvbb2e35T5OrWiMEUOQWxzIGBnyUeQ6Cr8b7dXksk1m08vb/O7NWWhQKBQKBQKBQKBQKBQKBQKBQKBQKBQKBQKBQKBQKBQKBQKBQKBQKBQKBQKBQKBQKBQKBQKBQKBQKBQKBQVLjfhEXQ72HAnA6dBIB4H+t5H8D6V82Hn6x3djhnE508+jyepP8P7ef+b8nmiZGZXUqynDKRgg+RFc+Y26S9dW0WiLVneJeKMlAoFAoFBkt4GdlRFLMxwFAySazETM7Q1vetKza07RDrXBXCYtF7yTDTsOZ8EH2V9fM10MOHk6z3eQ4lxKdTPJTpSP4+2fstVTuSUCgUCgUCgUCgUCgUCgUCgUCgUCgUCgUCgUCgUCgUCgUCgUCgUCgUCgUCgUCgUCgUCgUCgUCgUCgUCgUCgUEJxFwxBdj3xtkA5SL8Q9D5j0P4YqLJirfuvaPiGbSz+HrHlPZzbWuCbqDJVe+T7UYyfxT4vpn51SvgvX2vTabi2nzdJnlnyn+vb6K2wwSDyI6g9R8xULpx1jeCgUH1VJIAGSegHMn5ChM7RvKy6LwPcz4Lr3KfakHvfgnX64qemnvbv0cvU8X0+HpWeafZ2+fb5bulcP8NwWi/za5cj3pG5sfTPgPQVdx4q07PM6vX5tTP456eEeCYqRSKBQKBQKBQKBQKBQKBQKBQKBQKBQKBQKBQKBQKBQKBQKBQKBQKBQKBQKBQKBQKBQKBQKBQKBQKBQKBQKBQKBQKBQR+rWEUiHvIo3wP2kVvzFaXrEx1hY0+bJjtHJaY90zDj/ABJAqSEIqqPIAD8q52SIiej2Wiva1N7Tu98M26O4DqrDyYA/nWcURM9WNde1ab1nZ2DS7CKNB3cSJy/ZVV/IV0a1iI6Q8bnzZMlp57TPvndu1sgKB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867400"/>
            <a:ext cx="177641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4495800"/>
            <a:ext cx="2590799" cy="9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4038600"/>
            <a:ext cx="2438399" cy="6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432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914400"/>
          </a:xfrm>
        </p:spPr>
        <p:txBody>
          <a:bodyPr/>
          <a:lstStyle/>
          <a:p>
            <a:pPr algn="l"/>
            <a:r>
              <a:rPr lang="nl-NL" sz="3200" i="1" dirty="0" smtClean="0"/>
              <a:t>                 Some more Products exclusive with </a:t>
            </a:r>
            <a:br>
              <a:rPr lang="nl-NL" sz="3200" i="1" dirty="0" smtClean="0"/>
            </a:br>
            <a:r>
              <a:rPr lang="nl-NL" sz="3200" i="1" dirty="0" smtClean="0"/>
              <a:t>                                     Balani I</a:t>
            </a:r>
            <a:r>
              <a:rPr lang="en-US" sz="3200" i="1" dirty="0" smtClean="0"/>
              <a:t>n</a:t>
            </a:r>
            <a:r>
              <a:rPr lang="nl-NL" sz="3200" i="1" dirty="0" smtClean="0"/>
              <a:t>fotech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F9C55-4940-2542-BA56-BA3DF60171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6392" name="AutoShape 8" descr="data:image/jpeg;base64,/9j/4AAQSkZJRgABAQAAAQABAAD/2wCEAAkGBxQTEhQUEhMVFhUXGBoaGBYYFxkcHBsdIBsYHx4XGBocHCggIh4lHBUcITEhJiorLy8uGh8zODQtNygvLisBCgoKDg0OGxAQGzgmICQ0LjQsMjc3LDAuMCwvNy4yLCwsLywsLCw1LywsNCwsLTIvLCwsLCwsLC0vLDQsLCwvLP/AABEIAGICAQMBEQACEQEDEQH/xAAbAAEAAgMBAQAAAAAAAAAAAAAABQYDBAcCAf/EAEcQAAIBAwIDBQUEBQkHBQEAAAECAwAEEQUSBiExBxNBUWEUIjJxkVJygbEVNEJzoQgjU2KSsrPB0RYzNYKDosNjo9Tw8SX/xAAaAQEAAgMBAAAAAAAAAAAAAAAAAwQBAgUG/8QAOBEBAAIBAgQCCAMHBAMAAAAAAAECAwQRBRIhMUFREzJhcYGRscEiMzQUgqHC0eHwBhVCUmJy8f/aAAwDAQACEQMRAD8A7jQKBQKBQKBQKBQKBQKBQKBQKBQKBQKBQKBQKBQKBQKBQKBQKBQKBQKBQKBQKBQKBQKBQKBQKBQKBQKBQKDBeXaRIXldUUdWY4H/AO+lYm0RG8t8eK+S3LSN5UTWu0kDK2se7/1JMgfggwfqR8qqX1X/AFh39NwGZ657beyP69vqqN/xTdy53XDgeSHYP+3B+tV7Zrz4uzi4dpsXq0j49fqipZmbmzMx8ySfzrTeZW61rXtGxFMy/CzL90kflSJmGLUrbvG6WsOKruLG2dyPJzvH/dk/Q1vXNePFUy8O0uXvSPh0+i36L2kKcLdR7P8A1I8lfxTmw/AmrNNVH/JxtTwK0dcE7+ye/wA+30Xq1ukkUPGyup6MpyDVqJiY3hwcmO2O01vG0wzVloUCgUCgUCgUCgUCgUCgUCgUCgUCgUCgUCgUCgUCgUCgUCgUCgUCgUCgUCgUCgUCgUCgUCgUCgUCgUCgUCgUETxJr8dnHvfmx5Ig6sf8gPE/54FR5MkUjeVzR6LJqr8te3jPk49rmtTXT75mz9lB8K+ij/Pqa518lrzvL2Wl0mLTU5cce+fGfejq0WSgUCgUCgk9B16a0fdE3I/FGfhb5jwP9Yc/yremS1J3hV1WjxamvLeOvhPjH+eTsPD+uR3cXeRnBHJ0PVT5H/I+NdHHki8bw8Zq9Jk01+S/wnzSlSKpQKBQKBQKBQKBQKBQKBQKBQKBQKBQKBQKBQKBQKBQKBQKBQKBQKBQKBQKBQKBQKBQKBQKBQKBQKBQKBQauqagkETyyHCoMnzPkB6k8h861taKxvKXBhtmyRjp3lw/WtVkuZmlkPM8gvgq+Cj5fxOTXMvebzvL3em01NPjjHT/AOz5tGtE5QKBQKBQKBQSOg6xJazLLH8mXwZfFT/kfA/St8d5pO8K+q0tNTjnHf4T5T5/1dv0+9SaNJYzlHGQf8j6g8iPSupW0WjeHhM2K2K80v3hsVlGUCgUCgUCgUCgUCgUCgUCgUCgUCgUGK7L7H7oKZNp2ByQpbHIMQCQM9SAaCgdlnFl5fT363fdr3DJGsca+6rZlD+8SWJO0dTjlyAoOiUFa7QtYubSyluLWOJ2jGWEhYAL4soHxEcjjI5Z+RB2c6tLdadb3E7BpJA5YgAD/eOAAB4AAD8KDS4V7QIr2+urNIZEa33e+2MNtcI2QPhOTyB6jPTpQXKgGg5rwfxffXGs3NldLDGkELnu4ssC2+Ha5dhuPuufBfi5jIoOlUGC+uhFHJIwJVEZyFGSQoJIA8Ty6UFc7PuNk1SGSVIni7t9hDEHPIEEEeh5jwoLVQKBQKBQKBQKBQKBQKBQKBQKBQKBQKBQcx7UdXLypbIeSYZwPF2+FfwU5x/WHlVHU33nlh6ngemiuOc9vHt7o7z8/oo80ZUlWBVgcEEEEHyIPSqsxs7tbRaN6zvDxnlnw86M+x9oAHgOp5AefoKDJc27RsUkUqwxlSMEZAIyPkRWZiYnaWtL1vXmrO8MWeWfDzrDf2PtGCgCg+A0ZdA7LNYwz2zHk2Xj+Y+JR8x734NVvS368rzvHdLvWM8eHSftP2+TpNXXmWB7tA6xl1DtkqmfeIHU4649axzRvs3jFeazeI6R4+Dx+kod/d99Hv8Asb13fTOaxzV323begy8vPyzt57Ts2q2RNHUdZt4CBPcQxFugkkRM/LcRQbiOCAQQQRkEcwR5g0EKnFVsbx7MSKZI4+8c7lwvvABCc/FzzjwGPOgljdxhdxdNv2twx9c4oPttcpIoeN1dDnDKQQcHBwRy6gigxx6hEz92ssZkwW2B1LYGMnbnOBkc/UUHzUtSit4zJPKkSDqzsFHy5+PpQfJNThWVYWmjErjKxl1DsPNVzk0GS8vI4kLyyJGg6s7BVHzJOKDFpuqwXClreaKVR1Mbq4HzKk0G5QY7idUUs7BVHMsxAA+ZNYmYjrLalLXnlrG8sDapCEWRpUVHAKszBQQeYIzisc9dt90kafLNppFZmY77dfozwTq4DIysp6FSCPqKzExPZHalqTtaNpYpr+JWCtLGrMQqqXUEk9AATkn0rLVlmmVRlmCjzJA/Og82t0ki743V1JI3KwYZBIIyOXIgj8KDlPZBcpHda28jqii65sxCge/P1J5UHTtN1i3uM+zzwy4693Ir4+e0mghu07/hV9+4ag1Ox7/g9n9x/wDEegscF3b9+8SNF35Xe6Lt37QQAz459TgZoM1/fxQpvmlSJPtOyqPqxAoPOnanDOu6CaOVR1Mbq4+qk0HL+FjjirUyegt//i0HSrPXbWVzHFcwSSDqiSozD5qDmgkaDR0u6t23pbtEe7bDiPbhWIzg7eWedBkuNRiSSON5EWSQkIhYbmwCTtXqcAHnQYJddtllELXMAlPSMyoH+W3OaCRoI/UdctoCBPcQxE9BJIiE/IMRQbkEyuoZGDKejKQQfkRQZKBQaa6tAX2CeLf9nvF3fTOa15677bpp02aK8/JO3ntOzcrZC1DqcPe9z3qd6ELmPcNwUEAsR1Ayw5mg+2GpQzgmCWOUKSrGN1YBh1UlScH0oMOpa5bW5AuLmGInoJJUQn5BiKDct51dQyMrKejKQQfkRyoMVzqEUeBJLGmSANzqMk8gBk9STQZpJAoyxAHmTigx2l5HKCYpEcA7SUYMAeRwSD1wRy9aDD+loe/9n71DNsMhjBywQEDcw8Blh160GO3161eTukuYGk/o1lQt/ZBzQSNAoPjNgEnoKMxG/RTuAr2C5aeUQhZw255D7xIcttwT8PJcbR5Cq2C1bzM7dXZ4rhzaetMc33pt0jt2239/furvEGo21tdzGOATzFyzPMcojHntRAOeM9TzqHJatLztG8ulpMGfUaekXvy126RHeY85n7JvhbjYXMgt54kUuCFK/CTjO0qenIeZqXFn555bQo67hP7PT02K0zt38/furPaHoqW1wpiG1JVLBR0VgQGA9OYOPU1BqMcVt08XU4Rq758MxfrNfH2T2+6b7LHgbevcgToM96eZZST0z8OOQwOvWpdLyz4dVDjsZq7Tzfgnw8pj6tTinUre3vZSluJpiVLNMcoh2rhUQDnywcnnzrXLatbztG8p9Dgz59LWLX5a9dojvPWe8tzRO0QMwjuYkRDy3pnav3lOeXrn8K2pqd52tCDU8DmtZvhtMz5T3+E+b7x/wnGIzc26hSvORF+Er4uB0BHU46jPjTPhjbmqxwniV5vGDLO+/afHfyR3Z/wslwGnnGY1OFTwYjqW81HTHic56c9MGGLfiss8W4jbDtixetPefL3e1qalxvP3hFsywwqcIionMDoWyD164GMfxrW2e2/4ekJsPCcPJHpo5rT3mZnv7Fq0GG21O33zwJ3qNtdkypzgEMCDnBB6EnnmrGOK5q72jq5Ortn4dm5cV55Z6xv1/sr/ALdpttKGhinWaKTALMdow2185c8tu7wqHmxVnpE7w6Podfnx8uS1ZraPj23jw89nUt486vvKbS55c6VGda2e8quhdwrMNxKnIJBztJHMePTpVOaR6fZ6OmpvHDObvMTtHbp/eG1x/wAOW0do0sUKROjJgxqFzllXBx1+LOevKs58VYpvEbIuE67Pk1MY8l5tE79+vaN/FOq1zNpqG3kVbmSBNsj8wGZRlzyPMZJHIjOKsY53rEy5GrpFM9617RM/VAXXBNrFpkq3ixTTd07S3UijvGfDHf3jZYEE4HPoMelbq7X7DWMmjosh3LvlQA/Zz8Py5mgq/CPC1nJr2pQPbRNDGgKRlcqpPd9B+J+tBb+0fhy1j0a6SO3iVY1MiAKBtfl76+R8M+XKgkOyhQdHswQCDEcj/magpXBNhHBxRqEcKLHGtvlUUYUZ9lJwByAyx5UD+UjYR+zW0+3+dEvdhsn4SjsRjp1QUF0tezmxW4iu9jm4jwxkaV2Lvj433E5bPPw/hQVLQb+fUb27uxZx3UUEpgt1kuAiRBerrGY2Bd8qd/UdByFBuS8Oag+qWt7Ha29oEwlxsuN3exk+9uAjUEhc4yDzC8+QwHUKCp9plqrWTOwy0bIVPlllU/wNV9TETTd1+CZLV1UVjtMTv8plk0Dhu2e1gaSFJGaJCXkG5uag4DHmAM8gMAeFZx4qTSJmGur1+opqLxS8xETPSOkfKP4790DpEJsNV9njJ7mYZCk9MqxB+YKFc+R51FSPR5eWO0uhqLRreH+mtH4q+Py+u+/vQvHOnxJxHpbpGqtIcuQMbiGbDNjqfXryHlVx5pde1HToptMuzLGrmOGR0LAEowUkMp6g8vCg0uxQY0a0/wCr/iyUFP7KdCt7i+1g3EEU225IUSIrgZknyQrAjPrQO2DhKOxSPUtOAtZYpFDiL3VIbkGCj3fiwCMYIY59Qt3FGqe1cPzXGMGW03keRKgkfgc0Gx2P/wDB7P7j/wCI9BUezHT44Ne1WOJdqKuFGScZdTjJ59TQeuOdWWy123uL+Nns+42Qtt3LG5PvOF+1y5457SOuAKC98O6baNM9/ZOhS4jVXEW3YxVmIc4/bG4qf486DnOl6TFc8UajHOpeMQhimSFbAtgBIAcMvvZ2nlkA+FA7cOGre0t7e8s4ktpo51XMKhBgq7A4UY3BkGD6mg63c2qXNuY5l3JLHhxkjII58wcj8KDmv8nRMWV0PK6YfSOOgiOL9Dibim0Qb0E8YkkKSOrE4nBAYHKhljCnaRyJ86CwdqvAliumTyQ20UMkKh1eNAp5EZDY+IEEjnnnzoJzhbV5RoUVzzklS0ZxnJLsiNjJ6knaPrQV7sMtI7izmupts1zNM4lkcBmwAuE5+GDnH9b0FBCcL8JRPrmpWw71bSJd4WKWSNVkfuiF9xhyAMgA/q+lB22NAAAOgGBzz/E0FR7UL+SK0AjJHePtYjrjax259Sv0yKram0xTo7PA8NMmo3v4RvHziP4N2+0K3/R7RBECCIlWwORC5EmfPPPPjW9sdfR7IMWsz/tkXmZ3mevz7fZGdnWlq0EVw5l7zL7cySbcZZfg3bemfD1rTT0/DFpWuMaia5rYa7bdPCN/Pvtv/FQtE4Yt34l1C2KsIO5LtGHcBt3cMVYg5K75C23OOQ8BVlw1r4htLfh/TbqWxQrJKyhdzFsMeQ655IpZgD1I50Ej2ZcORLYQzSoss90izTTSAO77xuAZmycBSBj5nxoKfJL+huIIoIMrZ32wtCPgV3YoCg8MOqn7rY6AYDP2yafEuo6RKsaiSS5UO4ABcK8G3cfHAOBnwoOkcW6ZFcWk8c8ayL3bkBhnBCthl8mHgRzFBTP5Po//AJX/AF5PySgrOgcNW54mv7coTCIS/d7m2sW9nYq4z7y7pCdpyOQ5cqCe7Vezu09ikubWFLee3XvAYgEDKvNgQvLOASD1yBzoLP2Wa3JeaZbzTHMmGRm+0UZl3H1IAJ9c0FsoI3iSbZaXDDqIpCP7JrTJO1JlZ0VefUY6+2PqpXZD1uvlD/5qq6T/AJfD7u5/qHti/e/lVLij9cuf3r/magy+vLsaH9Nj90PvCn67bfvV/OmL14Y1/wCmye6Vr7XfjtfuzfnFU+r7x8fs5P8Ap71cn7v8zB2Tf7+b92P71Y0vrS34/wDlU9/2QXHP6/c/eX/DSos/5kr/AAv9Hj90/WUHUS+7Fw7N3ulL3nMdy6HPku5ef4LXRxzvi6+Txmsr6PXzy/8AaJ+e0tbs1nWSwEYPvIXVh94lgfo38DWNNMTj2S8apamr557TtMfDp9nKrm2aJ2jcYZCVI9R/9z+NUJjadpespkrkrF69p6uh9mTCK2uZ5Dtj3dT/AFFOSPrj5irem/DWbT2ec43Hpc+PFTrb+vZzu6l7xncjG9mYj7xJx/GqkzvO70eOvJWKx4bR8lo/2ufzNT+mlyv9sqmpNVh/TYfvY9nd7d24bd208s5x41Jz19PvupRp8v8Atc15Z3332267bpftLu0WxkQuoZzHtUkZOJFJIHjyU/SpNTaOTZT4LjvOqi0R0jff5S1LnXmh0Rp7QpJLDbJyBDbSAAxYD7IDNg/ZrfDMTSNlXiOO9NTfmjbeZ2+am6Tqdhc6Y011N7ZfvFJ/NSEyyCTawCwWw5KB13Ko5cyfKVSS3YPrtt+j4rbvkE/eS/zRYbzzLZC9SNvj05GgjdH1mKy4l1D2p1hWZBseQ7V6RsPePIAgHn0yMdaC8caTreaReG1YTBopApT3gxXqEI+L4SOWcmgrfZRxzYrpcEc1zFDJCGV0kcKfiYgqD8QII6Z8qCu8P8T28fEt7cTP3EUkG1WmBj/ZtyCQwBG5YyQCAcEUEh/KN1CI2lvEJEMvfhzGGG4L3b+8V6ge8OfrQdY0zUoZ0DwSxyry5owYdM4OD1xQcW4c1s6BqN3bXqutrcSGSKUKWA5nD8hkgqQGAyQVHKg6dZ8cWk8kcVo/tLuRkRg4jTxkkYjCgDoDzJwAPILNQVntH/UJfnH/AIiVBqPy5dTg36yvx+ksnC2t25s4f56Md3GquGYAqVUA5BPp1rOLJXkjq11+kzRqb/hnrMzHTvuj9KtTd6gb3BEEa7IWIx3hwQXUH9n3mwfHI9a0rHPk5/DwWM+SNNo40u/47Tvb2ez39I93VUu1669l1XSryQHuUYh2AJxhgT08drZA8cGrLip/jzjKzk067SCdLh3gkASE94QCpBd9udiqDklseXUgUGv2G63A+m29ssqGdBKWiz7wHesdxHlh15+tBXeyXXYYdT1WCaRY2mnZoyxwG2yShlBPLPvDA8cHyoJ7tZvfbYV02yKzXE0iFwpysUandvlYZCjIXrzPPHgCG9x6sFloclqZUXbbd1GGYBnICr7ozknx5edA7G9VgOkW6iaPdEj96N65T+cc5cZyowc5PhQVfgLW7f8A2g1Nu/i2zcom3rhyGXkhzhj8uuKC6prtreT3unXqw7onGI5MYeMojLIN37QLHp090+NBVOya0W1v9VS3kzp0ZXbIzZQOBkgOeR2gsCfILnwoNHhPWrf/AGov5O/i7uSHYj712uw9n91Wzgn3G6eRoJD+UVqEXsEcPeJ3pnRu73DdtCSe8V645gZ9RQdAsdftfZFm9oh7oIoMneLtB2g7Sc4B9OtBzn+TvqUXs9zF3iCVrhnWMsAxUonvBepHunp5UGpxPrVv/tRYyd/F3ccOx33rtViLj3WbOAffXr5iguva5qkKaVchpUBljxGCwy5JX4BnLcjnl4UGDsx1uAaNCwcP7PATKiEM67dxIKDnkgcgetBU+AfYXE91b6kdOE0jE2iSwARqDgFlmVhubBbK4ADbR0oOhcGpp8QeOyuIppHYvK/fJJLI/i8hByT18ABz5UFnoK3x7fRR2pWaPvBIQijngNzIYkcxjGeXPlUOe0RXrDp8Kw5MmffHbbl6z7vL4+3ojbXT7UQLE+ps8O0Ax97CqkfZyBvC/wBXd05VHFacu036fBZyZ9ROWcldPtfz2tM/Xbf27LXYzQiMd00fdIMZVhtUAeYOAAKsV226ORmjJF5nJE7z5uQcOa7bDii+lNxEIng2JIXUIzBbfIDZwT7jfQ1siXztR4ea/wBNlihwZBtkjGfiKnO0Hp7y5A8MkUEd2UcVRSWMVvM6xXFsoikikOxgE5K2GwcbQM+RyKCBu7T9La/BNB79pYhd0w+BpVZnCo3RveK5xywp8xkPfbyzRNpl1tLRwXGXx842A/ERtQWnVuOrGS1lMFwk7vE+yGL35DlT1jHvL6lgAPHFBVf5PuuQexezGVRP30hERPvFdqtuA8uR5+lBpWesQ23Fl61xIsayQrGrMcLuMdswBPQZCHmfHHnQW3tH15JLSSztGW4urle7SKNgxCtyaR8HCoFJ944GcetBP8E6ALCxgtQdxjX3m83YlmI9NzHHpignKCK4qj3WVyB/Qyf3TUeX1JW9BO2pxz/5R9VO7Iut18of/NVbSf8AL4fd2v8AUPbF+9/KqPFH65c/vX/M1Bl9eXY0P6bH7ofeFP122/er+dMXrwxr/wBNk90rX2u/Ha/dm/OKp9X3j4/Zyf8AT/q5P3f5mDsm/wB/N+7H96saX1pb8f8Ayqe/7IPjpSL+4yOrKf8A20qLP+ZK/wALmJ0eP4/WUGAScAZJ5ADqT4AVEv8Abu6brt0LHS47ckd9JHswPDPORvkNxGfMir159Hiivj/m7y2lx/tmvtmj1Ynf5erCscEQTo7XKsY7eMFpnIyGVeZQD9o8uo6fwMGGLRPN4R3dTid8N6xgmN729WPKZ8fZH1+mbVeL4Z3LSWETkfCzOQ2PANtXn8s4rNs1bTvNWuDhmXDXlpmmPh0+G8orWOI5Z0WLCRwr8MUY2ry6Z88fT0qO+WbRt4Len0OPDab9ZtPeZ6yh6jXEn+hJPI1J6OVX9ro7f7Kn2F/siuntDwvpL+cvTwqeqg/MCm0MRa0dpfUiUZwoGeuABn502Ym0z3lq2GkW8JZoYIYmf4jHGilvvFQM/jWWH2z0qCJ3eKCKN3+N0jVWb7zAZP40HnUdGt5ypnt4ZSvwmSNHK/IsDig3UUAAAAAcgB0HoKCPi0C1WXvltYBKTkyiJA+fPeBn+NBli0uFZXmWGMSvjfIEXe2BgZbGTgDFBmktI2OWjQk9SVBP1xQeoYFTOxVXPXaAM/PFBjvrCKZdk0UcqfZkRWX6MCKD5YadFAuyCKOJfsxoqD6KAKDZoKz2j/qEvzj/AMRKg1H5cupwb9ZX4/SWfhrSLf2a2fuId/dRnf3a7s7RzzjOazjpXlidket1Ob0+SvPO289N527p+pnPYLyzjlQpLGkiHqjqGU/MEYoNaHRLZImhS3hSJwQ0axqqsD1BUAA5zQbVpaRxKEiREUdFRQoHyAGKDXv9Ht5wFnt4ZVHQSRowHyDA0GWw0+KBdkEUcS/ZjRUH0UAUGSa2RsFkVsdMgHHyzQeVs4xnEaDIwcKOY8jy5ig+Cwi/ok5dPdX/AEoMGpaLbXGPaLeGbHTvIkfHy3A0GzFaoqd2qKqAY2BQFx5bRyx6UHj2CL+ij/sL/pQe5LSNjlkQnzKgn64oPnsUeNvdpgnONoxnzxjrQI7ONSCsaAjoQoBH44oPPsEX9FH/AGF/0oPclqjY3IpwMDKg4HkPLpQR2u38VjbTXJjG2NNzBFALY6D6n8M0FG4J4J0+/txfz20TSXJZ9iZWOMAlRGiqQMjb7xPMsW6dAET2n8AW1rHbz6ahgu/aI0iVGY72OcYDE4II3ZHgDn0Ds1BWOOdUWNI4CisbhggLgFEGVBcg9SNwIH4+FQZ7xERXzdThente1ssTtFI36d579Pj4s0PBNkqgdwGwOrMxJ9Sc1mMGOPBpbi2rtO/Pt8kNpOjJb6q0dvnujb7pUJJC7mICnPntyM88FvCo6UiuXavbZd1Oqtn4fFs3rc20T59Os/afguJ0+Lp3UePuL/pVpwWwBQR+o6Fa3BDXFtBMR0MkSOR8iwNBvQwqihUUKo6KoAA+QFB8uIFkUpIqurDBVgCCPIg8jQallottCrJDbwxKwwyxxogbPmFAzQZrDT4oVCQxJGg6KihR9AKDkum6dDPxVqCTxRyp7Op2yIrrnZajOGBGeZ5+poOsadpkMC7YIYol+zGioPooFBt0Cg8TxB1ZW6MCD8iMViY3jZtW01tFo8HMNL4rgsTJHDZsDuIctNkkqSMH3T0OeXqapVzVx7xFXqc/Ds2sit8mXw6dPPr5oXiLVre4LSJbtHKzAs3eblPLn7uOvTpUWS9bdYjqvaPTZsERS196x26bT833h3V7e2KyPbtJMpJDd5hR5YXHXn40x3rXrMdWNZps2eJpW+1Z8NuvzS2tcYW92FE9ox2klSs2CM9f2R1wOR8hUl89b+tVT03C8+mmZxZe/fp/dn7KP1ifHTuxj+1WdL60tOPfk09/2b/GGqae8zRXMUpkjwO8jAB5gNjO7mBu8R51vmvjm21o6wr8O0+tpijJhtHLbwn5eX0lW4NZtLdt9rbO8g+GS4YYX1VE5E/Q1DF6V61jr7XTtpdVnjlz5IivjFfH4z/dB6jfyTyGSVyznxPgPAAdAB5CorWm07yv4cNMNIpjjaIXXgPidAi2U6FgxKoQu4EMTlHXrjmefTHXGMmzgyxtyS4fFeH3m06nFO23WfDt4x/nft3bt7pGjo7B3RWB5qJnOD5YDHHyra1MET1QY9VxS1YmsTMee0f0LbSNGkIVHXceQHfSAk+Q3NzNIpgnpBfVcVxxzWidv/WPtCI4q4G7lozAzNHJIsZB5shY4ByOq/l655R5dPy7beK5oOL+li0ZI2msTPsnb7ukfo2P7Iq7yw8z6e/m3K2QlAoFAoFAoFAoFAoFAoFBD8Q6F7Wux5pEj5ZRAmGIOQSSpb8AccqjyY+fpMrmk1n7NPNWkTPnO/2mIZdE0o26hO/kkQAKiuI/dA8iqAn8SazSnLG27XU6mM9ubkiJnvMb9fnMx8knW6qUCgUCgUCgUCgUCgUCgUCgUCgwXtok0bxSqGR1Ksp6EEYIoKJpfZrJaFhYancwRMc90VjkUfd3jA+eM8hkmgsmk8LpFIJ5ZZbm4AIWWYglAeoiRQETPiQMnxJoJ6gi+INBiu49koPI5VlOCp6cvD8DyqPJji8bStaTWZNLfnx/GPCUfa8OToAv6Qn2DljbHux5b2VjWsYrR05pWcmuw2nm9BXf3zt8omExpumxwKRGDljuZmJZmP2mY8yfy6CpK0ivZSzZ75p3t4do7REeyG5WyEoFAoFAoPEyEqwDFSQQGABKnHxAEEZHXmMUFHtuzbu7t71NQuxcyDDyYtzke7yKmHbj3V5Y8BQXlBgAE5OOvLn68uVB6oFAoORdpGldzdGQD3JhuH3hgMPyb/mNc/UU5b7+b2PBtT6XT8k969Ph4f0+CqVXdYoFBeeyb/fzfux/eq1pfWlweP8A5VPf9kFxz+v3P3l/w0qLP+ZK/wAL/R4/dP1lB1EvlB0O00X2TTZLlOdxJEp3/YV9uQnlhWyT5j0q5FOTFNo7vOZNX+1a6uC3qRPbzmPP4+Dngqm9G+EUHb+Fgz2dsZsltinn15fCT64wa6eLrSN3hddNaanJGPtvP901UqkUCgUCgUCgUCgUCgUCgUCgUCgUCgUCgUCgUCgUCgUCgUCgUCgUCgUCgUCgUCgUCgUCgUCgUCgUCgUCgiOKdEF3btHyDj3o2Pgw6fgckH0NR5cfPXZc0OrnTZov4dp93+dXEZ4WRmR1KspIZT1BHhXMmJidpe5ret6xas7xPZ4rDYNBfOD72ysi7td94zhRgQyAKBk46HJyfTpVvDbHj3nmcDiOHV6uK1jFtEb+MdWhxOtlcTSTx3m1mGTG0MhyQoHJuWM7R1FaZfR2mbRZY0M6vBjrivi3iPHmjtv5KlVd1ygv/CPGcSwi2ux7oG1XxuUr02OBz5Dlnpjr628WeOXls89xDhWS2X02Dv327Tv5w177h3TWJaHUI4wf2WZHx6DLBvrmsWxYp7WSYtdr6xtkwTPt2mPtMNS2srGORVRpL6YkBIwuyMnw3k5yPPmRjORitYrjien4p/gmvl1mSk2tEYqx3nvbb2e35T5OrWiMEUOQWxzIGBnyUeQ6Cr8b7dXksk1m08vb/O7NWWhQKBQKBQKBQKBQKBQKBQKBQKBQKBQKBQKBQKBQKBQKBQKBQKBQKBQKBQKBQKBQKBQKBQKBQKBQKBQKBQVLjfhEXQ72HAnA6dBIB4H+t5H8D6V82Hn6x3djhnE508+jyepP8P7ef+b8nmiZGZXUqynDKRgg+RFc+Y26S9dW0WiLVneJeKMlAoFAoFBkt4GdlRFLMxwFAySazETM7Q1vetKza07RDrXBXCYtF7yTDTsOZ8EH2V9fM10MOHk6z3eQ4lxKdTPJTpSP4+2fstVTuSUCgUCgUCgUCgUCgUCgUCgUCgUCgUCgUCgUCgUCgUCgUCgUCgUCgUCgUCgUCgUCgUCgUCgUCgUCgUCgUCgUEJxFwxBdj3xtkA5SL8Q9D5j0P4YqLJirfuvaPiGbSz+HrHlPZzbWuCbqDJVe+T7UYyfxT4vpn51SvgvX2vTabi2nzdJnlnyn+vb6K2wwSDyI6g9R8xULpx1jeCgUH1VJIAGSegHMn5ChM7RvKy6LwPcz4Lr3KfakHvfgnX64qemnvbv0cvU8X0+HpWeafZ2+fb5bulcP8NwWi/za5cj3pG5sfTPgPQVdx4q07PM6vX5tTP456eEeCYqRSKBQKBQKBQKBQKBQKBQKBQKBQKBQKBQKBQKBQKBQKBQKBQKBQKBQKBQKBQKBQKBQKBQKBQKBQKBQKBQKBQKBQKBQR+rWEUiHvIo3wP2kVvzFaXrEx1hY0+bJjtHJaY90zDj/ABJAqSEIqqPIAD8q52SIiej2Wiva1N7Tu98M26O4DqrDyYA/nWcURM9WNde1ab1nZ2DS7CKNB3cSJy/ZVV/IV0a1iI6Q8bnzZMlp57TPvndu1sgKB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APEREQEBIPDg0OGBgVExAQEA8RDxQQExIVFRMRExIXGyYfGBkjGRgSIC8gJicpLS0sFx4xNTAqNSYrLCkBCQoKDgwOGg8PGS0iHyUtMiwrLCwpLy8tNTQ0MS8sLCwvKiwsLCw0NCwsLCwsKS4sNSwsLCwpLDAtKSwtLCkvLf/AABEIAIMBgQMBIgACEQEDEQH/xAAcAAEBAQADAQEBAAAAAAAAAAAABwYDBAUBAgj/xABKEAABAwICBQYKBAwFBQAAAAABAAIDBBEHEgUGEyExIkFRYXGBMjRyc4ORobGysxQ1QsMWIzNEUlNigpKTwtIkQ6LR8BUXY2XT/8QAGwEBAAIDAQEAAAAAAAAAAAAAAAMEAQIFBgf/xAA9EQACAQICBQgIBAUFAAAAAAAAAQIDEQQSBRMhMfAiMkFRYXGBsQYUMzSRocHRNVJyghVCQ2LiRFOy0uH/2gAMAwEAAhEDEQA/ALiiIgCIiAIiIAiIgCIiAIiIAiIgCIiAIiIAiIgCIiAIiIAiIgCIiAIiIAiIgCIiAIiIAiIgCIiAIiIAiIgCIiAIiIAiIgCIiAIiIAiIgCIiAIiIAiIgCIiAIiIAiIgCIiAIiIAiIgCIiAIiIAiIgCIiAIiIAsJiDrDU000TYJTE1zCXANYbnNYHlArdqW4oS3q2D9CJvrL3n/ZTUUnPaVMZJxpXTOgNb9JneJZiDziJhHwL7+FulP1s38ln9iqWg4stNTt/RijHqjau8t3Vj+VESws2r6x8eJH/AMLdKfrZv5LP7E/C3Sn62b+Sz+xWBFjXR/KjPqk/9x8eJH/wt0p+tm/ks/sXG/XTSLdxnkaegxxA+1isilGIRz6Qy9DY2+u5/qUlOcZu2VEFelOlHNnb47yqs4Dpsv0uGSYt4Me/ycg+JwXRm08I/wApBVsb+kITK3tOxLiPUqTZ2oUpT5qv5/A9RF09HaYgqQXQSxygcQ13KaehzeLT2hdxZ3msoyg8slZhERDUIiIAiIgCIsrrvrxHo9mRlpKx45DOZoP+Y/q6Bz+1YclFXZPh8PUxFRU6au2apF4mpdW+ahp5JHF8kjSXOdxJL3L20Turmtam6VSVN9Da+AREWSIIiIAiIgCIl0ARfAV9QBEXwuAQH1ERAeBrVraygDBkMs0ly1mbKA0cXOdY8/Uv1qrrWyva+zDFLFbMwnMLOvZzXWFxuPMuvrhqh9PDHMeI5orgFwJY5pN7G28WPP1lfvU/VP6A15c8STS2zFoIaGtvZrb7zxO9TcjJ2lW9bXf2miRfHvABJIAG8k7gAOJJWJOupqa+np4CRTB5zP55SGO/0X9ajjFy3E1SrGFr9Jt0RFqSE/0zi3HBUOhjgM0cTi18m0DCXA2dkblNwDfeTv8Aatvo6vZURRzRm8crQ5t9xseYjpU903hG6apfLDMyOGVxc5r2uL2Fxu4NtucL3tcjo61QNFaOZTQxwR3yQtDQTxNuJPWTc96ihnu8x2tIRwCo0/VXyv5t/wA79N+r7HbREUpxQi+FwX1AEXwkDedwX0FAFINdH7fSMrG7+UyIduVrfiJVdkeGguO5rRcnoA4lSHVlpq9JRvP2pHTO6gCZB7coVihsvIoY3lZYdb48yvMaAABwG4dgX6RFXL4REQBSfTn47TGXm20TO5uzB9xVYUn1b/xOlhJxBkll7hnLfaWqejsu+wo4vbkj1srCIigLx4mndWGVH42I/Rq5n5Opj5L78zZLeGzpBvuX41R1iNZG9srRHWUrjHPGOAeLjMOo2PeCveWAo5thrBMwbm1UQJA4ZhG11+3ku/iKjlyWn1nUwyeJo1KctrhHNF9Vt67mne3Q13m/REUhywiIgCIiAzWumtTqKPLDG+aqkByAMc5jRwzvIHqHOodXzSvke+cvMzzd5fcOJO/eD1WX9LKE4l/WdT6P5Eaq14vfc9p6MV4Z5UYws7Xcr7XtStu3bTyaaatDQI3VYj+zkM2S3VbctVh1LVmviEpqjHlkvtDNkvs3Wvm3Kg6gfV1L5B+Ny0KzCjulch0hpxPW0NUumN7+F9xM8YK6WJ9Ls5JI7tkvke5t7Flr2O9d/CKrkkgqDI98hEgAL3OcQMg3C5Xk40+HSeTJ7416GDPi9R50fLCwvbcdRtUhH+Bxlbb/AJMoanmL9ZJFHSmN8kZLn3yPc2/JbxsVQ1NsaPydL5b/AIWqWrzGcfQiTx1NPt8mfcHa2WX6ZtJJJMuytne51r7W9rndzL2MU6l8dDmY58btowZmOc025W64XgYK/nvofvV7eLXiHpWf1LReyOliYr+NpW2Zo+SMVqBrQYJp5qmWV8UUDjldI5137WINa0E+ESbd/QvN0xpyv0q9zss0kQO6GFsjomDmBDRvPWd/uXT1W0Ga6qip7kNcbvcOIjaLuI67bh1kL+gKGhjgjbFExscTBZrWiwH+56+dR04ucbX2HU0ni8Po7EayMFKo0uxJfd8dsjwrdNHXmFxkjaY3l0TszRcZbEsPOv3ippGaOuyxyyxt2TDZkj2i93b7AqtvpWF7ZC1pkYCGvsMwDvCAPQd25RvFvx/0TPe9bTjkhbtKmjsZHH6S1rhbkWa37TjodfqtlKykpzI6pe52aU3kls48lkQNze3P6uldCr1R0q8GaWCpkJ3lzjnk723LvYt7hJoaFtMarKDUSOc3Od5axptlb0X4np7lv0jSzxTkzGK0zDBYicMPSW95m97fT4dXkQPVvXaqoHgBzpIAbPgkcS23Plv4Dusd4Kuejq9lRFHNGbxytDmnnseY9BHDuUdxX0c2GuzsAAqGNkdbcM+ZzHHvyg9pK3GE1SX6PDTwike0dhyv97ys0m1JwZjTdGliMJDHU42btfx+z6TrYo1Ukf0bI98d9pfI9zb22dr2O/nXJhfVPkZUZ3vks5ls73OtyXcLldbFf819L92uXCnwKnymfC5dP+jx1nzu79btxuPO121omqM0MLJWUjfDeY3t2luc3G5nv51joC8OGTMH82TNnv1W3q0a1+JVXmn/AAlS7Uvx+m8o/LepKUlkdluIcTTetSbvc6u1rf0qz11CpuoDpDRja7Qvzv8AymbNa+7wt60iFV51c6tYvUcNqpZs1yCa26WqG11W1s07WtleABLIABmO4AHcrVq48upKUklzjDESSSSSYm3JJ4lQvXHx+s88/wCIq56s+J0nmIvlNVCjzme809CKwdBpcWRJsR9Jzx6RnayWZjQI7NbI9rReFl7AFIdfKx1NBRUu1M9nZ5Rmkne50j3BsfEgBpG/j0Wtv62J31lP2R/JYqBhZoaGOiZUNb+PqM2d53nK2RzQxvQ3kg9vdbRJym0mdDEVKGH0dRq1Kak7Rsu3L0/MmtbqhpOxmlp6h/OXH8Y/tIBLl2NVdfamhe0Oe+al4OieS6zemMnwT1cD7VdlC8StGtg0hLkAa2UNksOALxyvW4OPek6er5UWR6O0lHSjlhsRTW66txv6mio6wXqI4JIrvgeA4ODHyMGZ8TmyOjbyiNmJRccC7m4jt6sQvZEczXMacuVrhl3iNokcGWGUOeHm1hxJsLrzsNKgv0bBfeWZ29zZHW9llqVZjt5R5PFSdHNheiMmr+Jn9etJbCilsbPm/FN/f8L/AE5lm8LNHXdPUEbgBG09Zs5/uZ61+MWppWmAljvorQeW2xG2dzO6OSBbpuV19WcSaGjpo4THVF4uXuayGxe43NrycOA7AFO6sIU8t9rKFLRWMxNVVYU24rcynosJ/wB4qH9VV/wQ/wD0Xr6ta90+kZHRQsna5jc5MjYwLZg3dled+8KBTi9iZeq6MxdKDnOm0lvZpERFuc86Gna3YU08vAsY4jyrWb7bLB4V0d5ppeaNgYD1vdf3M9q9zEyv2dK2IHlTvAt+wzlH2hnrX7w1oNnR7QjfO9zv3W8hvuJ71YXJpN9ZRny8TFdSvx8jWIiKuXgpro5/0jWKZ7d7adrgf3ImxH/U4re6a0o2lglnf4MLS63S77Le0mw71h8I9HucKmtk3vndkDjxNjnkd2Fxb/CVFPbJLxO1gFqsNXrv8uRd8t/wRRURFKcUIiIAiIgChOJf1nU+j+RGrsoXiawjSVQf0hGR2bFg94Kgr809R6L+9y/Q/OJU9QPq6l8g/G5aFZbDWuZLo+ANILoczHt52uD3EX7QQe9e/X6Thp255pGRNO4FxAueho4k9QUkHyUcXGwl63UjbbmezxJtjT4dJ5MnvjXoYM+L1HnR8sLrY0U5LaSS3JaZGE9bgwt+Fy4MGtJta6op3EB78sjAftZQQ8DrtlPr6FBurcdR6Zxc9ArL0f8AYqam2NH5Ol8t/wALVSVJcXNPwzPip4nCR9OXGRzSCwOcAMl+cixv0dt7S1nyGcfQNOUsdBpbr3+DO3gr+e+h+9Xt4teIelZ/UvEwV/PfQ/er28WvEPSs/qUa9kdDE/ji/VHyRj8Hx/jpOqB/zIlZFHMHvHpPMP8AmxKxrehzSr6Se+vuQUWxb8f9Ez3vVpUWxb8f9Ez3vWK/NM+jXvv7X9DcYUfV7POSfEtisdhR9Xs85J8S2Kkp8xHN0p75V/U/MkOMnjUHmvvHrSYPeIyeff8ALiWbxk8ag81949aTB7xGTz7/AJcSgj7VnosV+CU/DzZwYr/mvpfu1y4U+BU+Uz4XLixX/NfS/drlwp8Cp8pnwuXV/o8dZ85/1nHUabWvxKq80/4SpdqX4/TeUfluVU1nZmo6oDjspPYwlSTVirbDWU8jyAxrxcngA4Ftz1C90o8yRjF7K0HxvLchXwFcEdfE97omvY6Vgu5jSCWgmwzW4KodS5AtcfH6zzz/AIirnqz4nSeYi+U1QzXHx+s88/4irnqz4nSeYi+U1VaPOZ7P0g9zocdCI7id9ZT9kfyWKnYbfVlN2SfPkUxxO+sp+yP5LFTsNvqym7JPnyJT9ozOl/wnD/t/4s0yjOL/AI83zLPjkVmUZxf8eb5lnxyLevzTm+jfvv7WbbCn6uZ5cnxLYLH4U/VzPLk+JbBSU+Yjm6U98q/qfmcFbRRzxuilaJIpBZzXcCP+c6iGu2pMmjpMzbyUkh5EnO0/q5Ovr5/WBdlE9e9an6RqBBBmdTRuyxsbv2shOXPbnudzertKirpW27zr+jc8Qq7UHyN8r7uzx+hjlvsG/G5/Mn5jF4Gs2pVTo9sb5QHxyAXey5a2S2+N3XxseB5l7+Dfjc/mT8xigppqaTPU6TrU6+jqk6burb13lfRLrraRrmwRSTP8GJpceuw4DrJsO9Xz5c3ZXZNMQq01Fa2BnK2IEbQOeWQgn3sHcqZo6jEEUcTfBia1o68otdTLUWidV1xqJN+yJleeYyvJyj1lx/dVVU9bZaHUUsIszlVfSwiLNa8a3t0fDySHVUoIiZxt0yOH6I9p3dNq7aSuzqUKE69RU6au2ZfEnS76ueLRdNynFwMluG0PgsJ6Gi7j3dCoGhtFspIIqePwImgX5yeLnHrJue9Y7DPVV0YNfU3NTUXLM+9zWO3l5v8Aad7u0rfKOmm+U+k6ek6sIRjg6LvGG99cul+G5BERSnGCIiAIiIAsPiLqM+uy1FPb6TG3KWEgbRgJIAJ3BwJPHjfqW4RayipKzLOFxVTC1VVpvauLH86fQ62keRkqqaTgbCWMkdotcL0NFasaQrJWP2U794JlmzNbYEX5b+PYLq9ooFh11no5+k9Rrk0kpdd+PM8vWTQEdfTvgk5Obe14FyyQeC4D1i3QSonpbVGuoZLujksw3bPCHOZu4OD272ntsV/QCKSdJT2nM0dpirgU4JKUX0P6EHpJNMVn4pj66Vrtxu+UR2/beSBbtK7unsOJ6WCEtZLU1MjnbQQRvkZG0AZW7hc7yd57uG+1otdQull1+kVVTTpU4xit6XT3snWEWi54Ppe2hmhz7LLtY3x3ttb2zAXtcetevifRSzUOSKOSV+0YcsbHPdYZrmzRda5FuocnKcyppGU8Z63lV7p26NiS+hKMKtC1MFZI6aCeFhhcA6SKRjcxkiNruA32B9Sq6IswjlViPSGNlja2tkrbLBSPFDQlTNW54oKiZmzYM0cMj23BdcXaLXVcRJwzqw0fjpYKtrYq+yxlMM6KSGhayVj4nh7zlkY5jrE7jYi61aItoqysV8TWderKq1bM7ktxY0PUT1MLoYJ5miKxMUUjwDtHGxLQd69/Cqglgo3tmjkheZnENkY5jspjiANnAbtx9S2aLRU7SzF+ppSdTBxwjirLpMNiZo+ab6NsopZcu0vs2Pfa+ztfKN3A+pcmGlBLCyoEsckRc5ltoxzLgNN7ZhvW1RWdY8mQ4Pq61utvxuPy9gcCCLg7iDwIPEKTax6i1FM9xhY6emO9pYC57R+i9o37ukbuzgq2ixCo4PYZrUI1lZkMjdVkbJpqi3hs27e3ZkC3WHOgainM0k0ZibI1oaHWDyQSTdvEcedblFvOtmVrENLCKElJyvYhWtertY+tqnspqp7HSvLXNglc0guNiCG2IVl1eicykpWuBa9sMQc1wIcHCNoIIPA3XoIqkKai2z0eO0pPF0oUpRSy/axGcRNA1UukJnxU9RLGRHZ7IZXtNomA2cBbjdUTD+lfFo+nZIx8cjc92Pa5rxeZ5F2neNxBWiRI01GTkZxWlJ4jCwwziko229ysFJsU9C1M9a18ME8zBEwZo4pHtuHyXF2i1949arKLM4Z1Yr6PxssFW1sVfZYyuGlHJDQtZKx8Tw95yyMcx1i7cbEXWqRFtFWViviazr1ZVWrZncy2JGmTS0MmU2kqCImkcRnBLz/AHd5Cx2EOgBJLJWPF2wciO/DauF3O7mkfx9S7mNMptRs5jtXHtGzA959a0eGFMGaNhI4yGRzu3aOaPY1qg51XuPRxl6robNHfUlZ/P6R+ZpK2ijnjdFK0SRSCzmu4Ef8AOdSiv1NrdG1DnUf0h8EoOV8IeZALg7OTJ3b+B9YFeRWElmUuo85HE1YUZ0IvkzVn9+8kO20x/wCx/hqP9lxVMWlZWlkja+SN1rtcyoLTY3FwR02VjRWNf2I5PqV/52ZzUTQhpaUZ2ls05zvBFnAcGMI5rDm6SVo0WI1vxLhpM0VNlqKrgSDeKM/tEeEf2R3kcFXqVFzpHVwWCqV2qNGN+N7PZ1s1uh0dHmdZ87x+LhB5Tj0nob1rF6oasTaTn/6jX3dETeONws2QjwbN5oh0c/rv91V1EnrZPp2ky9weczYn+HJ0F4+yzobz9Q41BjAAAAABuAG4ADgAFAk5u8t3UdutWpaOpuhh3mqPZKa6P7Y/V/Xd9REU554IiIAiIgCIiAIiIAiIgCIiAIiIAiIgCIiAIiIAiIgCIiAIiIAiIgCIiAIiIAiIgCIiAIiICfYxaNL6eGcC4geWu6mygbz+81o/eXJhJp1klMaUkCanLiG85ie7NmHTZxcD0XHStrX0MdRG+GVuaOUFrh1Ho6D1qL6d1KrdGS7WHaPiYbsqIb5mj9sN3tNu4+xV5pwlnR6nR86WNwbwNSWWSd4t8dr+JcEUYosW6+MBrxBPb7T2Fr+/I4D2LkmxgrnCzY6Zh6QyRx7rvt7FnXwIH6N429tnffhljWe07r1RUdw+QSSj/Kis99+g8ze8hTTNpzSe7/Euid1CngI6zyQ72rQ6CweaLPrJc/8A4YbhvY6Q7z3AdqayUuajb+F4TC7cZWTf5YbX8f8Axd54+kdcNI6XeaekjdFE7iyI8rKeeWbdYeodq1uqGGkNJlmqMtRVDeBa8MZ/ZB8I9Z7gOK1mjtGQ0zBHBGyKMfZYLb+knnPWV2ltGntvLaytidLNw1GFjq4dm997472ERFKcQIiIAiIgCIiAIiIAiIgCIiAIiIAiIgCIiAIiIAiIgCIiAIiIAiIgCIiAIiIAiIgCIiAIiIAiIgCIiA6dRoamkN5IIJHdL4o3H1kL9U2i4It8cMMZ6WRsafYF2kWLIk1s7Zbu3eERFkj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 descr="data:image/jpeg;base64,/9j/4AAQSkZJRgABAQAAAQABAAD/2wCEAAkGBxMTEhUSExMUFRUWGBsaFxYYGBwdIBkaHhseGhocHR8cHCggHx4lHR0cITIiJSkrLi8uGh8zODMsNygtLisBCgoKDg0OGxAQGiwkHyUrLCs3NCwsLCwsKy8sLCw3LCsrLCwsLCwsLDQsLCs3LCwsKywsLCwrLCwsLCwsNy8sLP/AABEIAF0CHAMBIgACEQEDEQH/xAAcAAACAwEBAQEAAAAAAAAAAAAABwUGCAQDAgH/xABSEAACAQMBBQQDCA0KBAYDAAABAgMABBESBQYHITETQVFhInGRFDI1UnOBsbMIFyNCVGJydIKSk6GyFRYzNFNjosHT4kPC0uEkVZS00fElNvD/xAAYAQEAAwEAAAAAAAAAAAAAAAAAAgMEAf/EABsRAQACAwEBAAAAAAAAAAAAAAABAgMREiEx/9oADAMBAAIRAxEAPwB40UUUBRRRQFFFFAUUUUBUNvTvNb2EJmuGx3Ig5tI3xVHefPoO8iuTfjfCHZ0PaSenI2RFCDguf8lHLLd3mSAc2bw7dnvZmnuH1Oeg6Ki9yoO5R/3OTk1bjx9ez8V3yRU8uGG99xtO5u5ZAI4YljWKJeg1FySxxlmwo58gM8gMnLFpSfY8r9wuz/eoPYv/AHpt1HJGrahKkzNdyKXHGHfmbZ6RQ22kTTaj2hAbQi4GQDyLEkYzkcjy6Ux6o3FHcL+U442jkWOeHVoLZ0srYyrY5jmAQwBxz5c6gkWe5fFe+W6iS6lE8MjqjhkQFNR0hlKKOhIJByMA4wedNriZvLLs+yNzCsbOJEXEgYrhjg8lZT++l5udwauEuY5rySERxOHEcZZi7KcqCSqhVyAT1Jxjl1pl7/brnaNobYS9ll1bXo1+9OcY1D6aBO/bv2l/ZWX7OX/Wo+3ftL+ysv2cv+tUx9oZ/wDzBf8A05/1qh97uEbWNpLdm8EgiC+gIdOdTqnXtTj32endQH279pf2Vl+zl/1qPt37S/srL9nL/rUtKa2w+CzXFtDcC+VO2iSTT2BOnWobGe1GcZxnAoOT7d+0v7Ky/Zy/61NfdXbsl9sj3VMEWSSOfUEBC+i8iDAZieijvqgfaGf/AMwX/wBOf9amLsHd/wBwbLNoZO17OOb09OnOpnk6ZOMasde6gyrF0HqFaW4I/BEH5c31r1mmLoPUK0twR+CIPy5vrXoL5RRRQFFFFAUUUUBRRRQFFFFAUUUUBRRRQFFFFAUUkuJnE2+tr2eztzFGkegCTRqc6o1c++JX77Hve6vfgZty5uru7a4nlmIiQjWxIXLHOlfer07gKBzVFb07ZFnaT3RXV2SFgvTUeijPdliBmpWuDb2yUu7eW2kzolQqSOoz0I8wcEeqgzo/Ffaxk7T3QoGc9mIk0Y+LzUtj9LPnT+3J3g932UN1p0lwQ69wdWKNjyyCR5EUmn4IX/a6RNbGPP8ASEuDjx0aTz8tWPOnXursFLG1itYyWWMHLHqzElmbyyxJx3dKCWooooCiiigKKKKAooooCiiigKKKSnE3ibfW17PZ2/ZRrHoAk0anJaNXPviVHvse9PSgddFJbgft66ur25NzcSzYhUgOxIBL/er71fmAp00BRRRQFFFFAUUUUBRRRQFFFFAUUUUBRRRQFQu928sNhbtPLz7kQHnI/co+knuAJqSv72OGN5pWCRopZmPcB1rMe/W9Um0bkzNlY1ysMZ+8TPf+M3Ik+odAKsx06lXkvzCN3h23NeTvcTtqdug7lXuRR3KP/knJJNRhr6NCIWIVQWZiAFAySScAADmSTyxWv4yfZOX7Hef0b2PvDRN7Q4/5acVLfhBuPPYrJPcMFeZVHYjnoAJILN01czyHIeJ7mRWPJMTadNlImKxsVROKW/MuzBbmKKOTti4OskY06cYx+VV7pNfZG+9svypvojqCby2BxmuZ7q3ga1gUTTRxlg75AdwpI5dRmnVWSdyfhGy/OoPrFrW1AVTeMPwPd+qP61KuVU3jD8D3fqj+tSgzCa1puL8G2P5rB9WtZLNa03F+DbH81g+rWgnK49sf0E3yb/wmuyuPbH9BN8m/8JoMcxdB6hT03E3yttm7Dt3nJLu83ZxLzZyJWzjPIKO9jy9ZwCi4ug9Qq17i7l3G1JCiNoiiGHlYEhASWCKuRliSzYyAMkk8xkLFtPjZtB2PYx28K9wKmRvnYkA/qiuzYXHC5RwLuCOWPvaIFHHnhmKt6vR9dTt1wKt+z+53c4kxyLqhXPmoUHH6VJjbeypbWeS2mXTJGcNjmDyyCD3gggjyPdQa22PtWK6hSeBw8bjKsPYQR1BB5EHmCK7aRH2Pu3GS4msifQlQyoPB1wrY/KUj9mKe9By7U2lFbxNNPIscaDLOxwB3D1knkAOZJAFJ3eLji2orZW66R0lnzz8xGpGB4ZbPiBVY4w73NeXjQIx9z2zFFA6PIPRdz44OVHkCR7410cLOHA2gDcXBZbZW0qq8mlYdefcg6EjmTkAjFB5rxl2pnOq3I8OyOP48/vq4bpcbEkdYr6JYc8u2jJKA/jKfSUeYLeeBzqzXPCXZLJoFuyHHJ0lk1Dz9JiD+kCKQ2+27L7Ou3tnbUMB436a4zkAkdxyCD5qaDWCOCAQQQRkEdCPEVEb5bYazsp7pFV2iTUFbODzAPTypfcA952liksJGy0ADxZPPsicFfUjY9QcDuFXPicP/AMVe/INQLCLjpc6gGtIAMjJDvyGedX3f3iXb7OPYgdvc4B7JTgIDzBkbB05HMDBJ5dAc1mcirvuPuLc7XkkneUpFrPazsNTO55kKMjJ58yeQyOR6UHfdcaNps2VFtGPiiMnl5ln5/uqd3Z43yawl9ChQnBlhBBXzKEnUPHSc+ANdu1eBcXZn3NdS9qByEwUox8DoUFc+PPHgaSt3bPFI8UilXRirqeoYHBHtoNi2lykqLJGwdHAZWU5DA8wQaovFLf6XZjW6xQxy9sJCdZIxoKYxj8r91V/7HvbjNFPZMciIiSLyVydajyDjV63NXHfzcGLaZhaSWSPsQ4GjTz16c51A/FFBnLefbbXt1Lduio0pUlVJIGlFTkTz6Ln56ktxd85NmSSyRRJIZVVSHJGMEnlj11yb7bEWyvp7RHZ1iKAM2MnVGj88curEfNUxwx3Mj2nLNHJLJGIkVgU08ySRz1A+FBd92eMdzc3cFu1tCqyyKhYMxIBPUZpqby7RNtaXFwqhjDE8gU9CVUtg+yqNsPg5b21xFcLczs0ThwrBMEjuOFzVs4gfBl9+bTfVtQKX7et1+CW/67//ABTi3R2u13ZwXLKFaVAxUdBnuGayNWp+F3wTZfIr/nQWmqnvnxBs9nehIxkmIyIY8FsdxYnkg9Zye4Gvnidvb/J1mZEwZ5DohB7mIyXI7wo5+ZwO+swXE7OzSSMXdiWZ2OSxPMkk99AzdpccL1z9xgt4V8G1SN7cqP8ADXDFxl2oDkm3byMR/wCVwakdy+DctxGs95I1ujDKxKB2hB6Fi2Qn5OCfHB5VbpeB+zyMLNdqfHXGfaDFQSPC3f2XafbLLAkZhCZdGJDF9WBpIyPek++NWDfHeuDZ0AnnDkM2hFRclmwTjJIA5AnmR0ri4ebljZkUsQl7XtJdevTpIXSqqpGTkjBOeXXoK6OIO7R2hZPbKyq5ZGRmzhWVgc8ufvdQ+egVO1OOd0x/8PbQxL4yFpDj9EoAfbUSOMm1M51W/q7Ll/Fn99MDY3BKxjANxJNcN3+l2a/ME9L2sakL3g9sp1KpFJE3c6TSEj5pGZf3UFT3b44tqCX1uoUnnLBn0fMxsSSPEhs+ANOSyu0ljWWJ1dHAZWU5BB6EVk7e3d97C7ktZCGKYKuBgOjDKtju8CO4g9aaH2Pe3mPb2LElVHbRA93MLIB5ZKHHiWPfQWrilv5Lss2wihjl7btc6yRjR2eMY8dZ9lILenbj3t1Lduio0unKqSQNKKnInn0XPz1o7f3cOLanY9rLJH2OvGjTz16M51A9NA9tZ4332GtlfT2iOzrFowzYydUaOc4AHViPmoOjcbfCTZkskscSSGRAhDkgAA5yMUw93eMtzcXVvbtawqssqRlgzEgMwBIz386pPDLc+Pac8sUkkkYjjDgppySWxg6gaaWxuDNtb3ENwtzOzRSLIFITBKkMAcLnHKgZtVbfbfy12aoEpLzMMpAmNRHTUc8lXPeeuDjOK798dvrY2c10wzoX0F+M5OlF+diMnuGT3VlO9u5rmZpZC0s0z5J6lmJwAB7FAHQYAoGHtLjbfux7GK3hXuBDSN87FlB/VFeVjxq2ihHaLbyr3goyk+oq2B7DV33R4N2kcStfKZ5iAWXWyoh+KNBBbHQkkg+Arz314PWrQPJYI0U6AsI9bMsmOenDklSegIIGeo8Asm4fEO22kCigwzqMtCxByO8o336j1AjvA5VbLq5SNGkkYIiKWZicBVAyST4AVjvZt/JDJHPCxWSNgyMO4j6QehHeCRWi969ofyhsE3ESlhIkUjxqeZVJFaeP1gK6+eCKCQh3xmlAkgsJpIjzRmkijeRe5kjdtRBHMatJIxyqb3f27DeRdtCTgMUdHGl45F99G6nmrjvHqPQg0rt4thPdy3t5BCs0DmxeNkizLIihe09zS6vubKAQcKT3cjXDt/Yl9f3t3cbMl025lClgcCSRI0WR17iMjTkciVNA8qKKht595rexi7SduZzojHNnPgo+knkO812I38JnSZopV7m8UWnvDFcqkccpAhx/w26BWY++1ePLnjlz5NSu2rNZ1KNbRb4KKKq3Efef3BZtIpHbSehCPxiPfepRlvWAO+uRG507M6jZbcat7+2l9wQt9ziOZiPvpB0T1J3/AI35NKw19uxJJJJJ5kk5JPeSe818Ma3VrzGmK1up2EQsQqgszEAKBkkk4AAHMknlitA8L+Ha2Si5uAGumHIciIQR71fFyORb5hyyWj+EG4PYKt9cp92YZhjYf0Ske+I7nYfqg+JIDUrPlyb8hoxY9eyKKKKoXCk19kb72y/Km+iOnLSa+yN97ZflTfRHQK7cn4RsvzqD6xa1tWSdyfhGy/OoPrFrW1AVTeMPwPd+qP61KuVU3jD8D3fqj+tSgzCa1puL8G2P5rB9WtZLNa03F+DbH81g+rWgnK49sf0E3yb/AMJrsrj2x/QTfJv/AAmgxzF0HqFaS4GQKuyY2AALySsx8SHKAn9FVHzCs2xdB6hWluCPwRB+XN9a9BfKz79kFbhdoQuOr24z61d+fsIHzVoKkH9kP/Xbb5A/WGgrvB1yNsWmO/tQfV2Mh+kCtG7x3/YWlxOOsUMjj1qhYfRWcOEHwxZ+uX6iStC77W5k2deIvNmt5QB4ns2wPbQZJXz601t1eL0dlaQ2q2JbskALCYDU3Vmx2ZxliT89KkGm7urwggvLOC692SjtYwxUIhCt0ZR6mBHzUHf9vlfwBv24/wBOqJxH31XakkMgtzCYldTl9WoMVI+9GMYPtpg/aIg/DZv1Eo+0RB+GzfqJQUnglcFNrwgf8SOVD6tBf6UFO/iZ8FXvyD/RUBufwnisLpLpbmSRowwCsqgekpXPLyJqf4mfBV78g/0UGVa1Nwttlj2TZhRjVEHPmz5dj7SayzWrOG/wVZfm8f8ACKCyVmbjRbhNrz4+/WJz6ygU/wAOa0zWbOOPwtJ8lF9BoO3gA2NpuPG1k+sirQ1Z34BfCbfm0n1kVaIoMv8AF74YvPXF9RHVq+x2/rN38lH/ABtVV4vfDF564vqI6tX2O39Zu/ko/wCNqB7VAcQPgy+/Npvq2qfqA4gfBl9+bTfVtQZOrU/C74JsvkV/zrLFan4XfBNl8iv+dApvsgb8vfxQ59GKAED8aRjq/ciVW+FuyFutqW0bgFFJlYHvEY1KPMa9OR4Zqc49W5Xagbue3jIPqZ1P0D2iorhDtFYdrW5cgLJqiye4uvoe1wq/pUGn6KKKArwvryOGNpZXWONBlnY4AHmTXvWfOOu8rzXnuJWIhtwpZfjSsurJ8dKsAPAlqCx7w8cYlJWytzLj/iykop8wgGoj16TVPuuMe1H968Ef5EX/AFs1RHDvc5tp3Ji1mOKNdUrgZIBOFVc8tTc+Z5AAnnyBfGzOGWy4QALSOQ97TZkJ/XJA+YAUGcNv7dnvZe3uX7STSF1aVX0QSQMKAO81b+BL42qB4wSg+1D/AJV+cbtmQW+0I44IY4UNsjFY0CgsZJQThQBnAAz5CvzgZ8LJ8jL/AMtBpGsw8Yfhm79cX/t4q09WYeMPwzd+uL/28VBZPsd/65dfIL/HT6pC/Y7/ANcuvkF/jp9UCe+yKvyIrS3HR3kkP6ChR9YfZSj3Z2mtrdwXLx9qsL6+zzjJAOnng4w2G6d1NP7I2A5spPvfuyk+Z7Mj9wPspX7p7KS6vILaSQxrK2kuACQdJK4zy5sAPnoGr9vlfwBv24/06Pt8r+AN+3H+nXt9oiD8Nm/USj7REH4bN+olAltoXAkllkVdIeR3C5zpDMWC578ZxWgeAlwW2XpP/DnkUeo6ZPpc1D/aIg/DZv1Eq/bjbqJs23NukjSAyM5ZgAckAd3kooPOfcLZ7M57AqHOXRJZY0c95aNHCNnvyOffU/aWyRIscaKiKMKqgAKPAAchXtRQUjfriFFZZii0y3PxfvY/NyO/8Uc/HGQaRu1tpS3ErTTOZJG6sfDuAHQAeA5U4N8+F0c2qazIilOS0Z9456nHxCfZ5DrSd2jYyQSNFMjRyL1Vhg+vzB7iORrXi514zZet+uNhT54Vb5+7Ifc8zZuIh1PWWPoH/KHIN8x7+SGNdGzNoyW8yTwtpkjOVP7iD4gjII8CanenUaQpbmWr6zdxT3j92Xz6TmGDMcfgcH03/SYdfBVpm7w8QY22ObqE6ZZfuIXPOOUj0/1VywPf6PjSDxVWGmvZWZr+ah8GmXwf3H90yC9nXMEbfclP/EkB6n8RT7WGPvSDV9xd1X2jdCIZWJcNM4+9TPQfjN0Hznng1pqytUijWKNQiIoVVHQADAArua+vIRw49+y9qKKKytQooooCk19kb72y/Km+iOnLS14z7p3d+LUWsYfszJry6rjUEx74jPQ0CT3J+EbL86g+sWtbVnndfhhtOG9tZpIFCRzxO57WM4VXDMcBsnkK0NQFU3jD8D3fqj+tSrlVa4j7JlutnXFvAoaVwmlSQM4kVjzPIcgaDKhrWm4vwbY/msH1a0gvtS7W/B1/bR/9VaE3Vs3hsrWGQYeOCJHGQcMqBWGRyPMUErXHtj+gm+Tf+E12VzbRiLRSKvMsjADzIIFBjaLoPUK0twR+CIPy5vrXpQpwk2sAB7nXp/bR/wDVTu4XbFms9nRW9woSRWkJUMG5NIzDmpI6EUFspB/ZD/122+QP1hp+UpOMe5N7fXMMlrEHVIirEui4Osn74juoF1wg+GLP1y/USVp8jPI0i+HPDraNrtK3uJ4VWKMyamEiHGYnQcg2erCnrQZP373ZbZ95JAQezJLQN8aIn0efeV96fMZ7xVi4ZcSTs4G3nVpLZmLDT76Jj10g8ip6lcjnkjrinnvZutb7Qh7G4XOOaOvJo28VP0g5B7xSR2/wav4STb6LpO7DBHx5q5C+xj6qBt2nEzZUi6heRr5OGQ+xgDXjfcVNlRj+tCQ+EaO+fnC49ppDvuDtQHHuGf5gCPaGxXdY8LdqyED3L2Y+NJIigfMGLfuoNC7p7xxX9uLmEOELMuHADAqccwCRz69e8VxcTPgq9+Qf6K4+F26U2zbV4ZpUdnkMmEzhMqqkAtgn3oPQVLb8bOkuLC5giGqSSJlQZAySOXM8hQZLrVnDf4KsvzeP+EUivtS7W/B1/bR/9VP/AHKsJLewtYJRpkjhRXGQcMBg8xyNBNVmzjj8LSfJRfQa0nSU4p7gX95tB7i3hV4zHGoJkReag55Fs0EFwC+E2/NpPrIq0RSb4R7iX1lfNPcxKkZgdARIjekXjIGFJPRTTkoM08bLMx7XmY9JUikX1aBGf3xmuPhjvauzrztZFZoZEMcmnmV5hlcDvwR08GPUgCnbxM3EXacSlGEdxFns3OdJB6o+OeCQDnBIPcckFG33DrakTaTZSt+NHpcHzBU/SBQPrY/EjZ11NHbwTs8shIVeykXopY82QDoD313cQPgy+/Npvq2pN8M9x9oxbRtriW1eOKNmLs5QYBjZR6OrUeZHQU7N77J57G6hjGqSSCREGQMsyEAZPIcz30GRq1Pwu+CbL5Ff86R/2pdrfg6/to/+qn3uJs2S22fbQTLpkjjCsMg4I8xyNBUuOO6zXVqtzEpaS21EqOrRNjXjxKkBvUGrPStjBBII5gg9D1BB8a2hSp344ORzu09k6wSMctEwPZsT1KkDKHyAI8hQce5fGiLs1i2gHV1GO3RdSvjvZV9JW8dIIPPp0q3S8VdkqM+68+SxSk+zR9NJC+4abViJBs3cD76NkYH1YbPtArxt+He1X6WMw/KKL/E4oNEbnb3wbSSWS3DhY30HWACfRDBgATyOe/nyrP3FmzaPa11qB9NlkU+Ksi8x84I/RNNng7uZebP90Nc9mBMI9KK5YqV15J5aRkMOhPSpTiTuCm041ZWEdzGCI5COTDrofHPTnmCOYOeuSCCl4M72w2NzKtw2iK4VR2ncjoSV1Y6KQzc+4gZ5cw6No8QdmQoZDe274+9ikWRj5BUJNIDaHDjakLFTZyP4NGVcHzGDn2gV2bE4VbTnYBoPc6d7zMBgeSqSxPlgDzFBEb87yttC8e5K6VwEjQ9VjXOAfMklj5sasHAz4WT5GX/lqxb38HnSC2SwTtpFMnuiR2VC5bTpPM4CjSQFHTPeSSfzhnuDtKz2jDPNAqxASK7CRDgMhxyDZ98FoHhWbeONkY9rSPjlNHG4PjheyP8AAK0lVN4l7jLtOFdLCO4iyYnPQ56o+Oek4HMZIIzz5ggjOGm9S7OvRNIrNE6GOQLzIBIYMB34Kjl4E099k8Stm3M0cEM7PJIcKvZSrzwT1ZAOgPfSH2hw52pExU2cj/jR6XB8xpOfaBU/w43G2jHtC2uJLSSOONyXZyi4Glh0Laj17hQNjipuy1/YPHGMzRkSxDxZQQV/SUsvrI8KzDG7IwYEq6MCD0KspyD5EEfurZtLnf8A4VQ3zNcQMILhubcspIfFgOYb8YfODQR+6HGe2eNUv8wygAGRVLI/nhQSh8QRjz8LaeIuysZ93Qfrf5YzSK2lwt2rESPc3agffROjA+oEhvatcMW4G1GOBYz/ADhR9LCgeE3FzZnaRxRySSl3VMrGwVdTBckvp5DPdmr5Wcdk8HNpykdoIrZfF3DMPMCPIz62FaLiBCgE5IAycYye84oPuiiigKhN6d17e+j0TL6QzokXk6HyPh4g8jU3RXYnXxyY2zPvhulPs+TTKNUbH7nMo9F/L8Vsfenzxkc6rzVq/aez4riJoZkV43GGU/T5EdQRzBrP3EDceTZ761zJbOfQk71PxHx3+B6H18q1Y8vXk/WbJj17HxTixxjJxnOO7Pj66+rS1eWRIo1Lu7BVUd5PT/77q+DTn4LboaE/lCZfTcYgB+9Q9X9bdB+L+VU725jaulep0u24+7CbPtVhXDOfSlf47nr+iOgHgPHNWCiisUzudtsRoUUUVx0UUUUBXNtK/jgieaZwkcalnY9wHq5n1Dma6aU/2QG2WW0NoIJ9MnZuZwn3IYc/c2bufKg48xQWrdXf+G/l7OG3u1UqzLPJEFjcKcHS2onPPpj2Vbqqm528iywMGs7myito053MfZLoCn3pPLChefgCKiU4niXU9ns+9uoEODMkeFbHXQDzb1YB8qBg0VB7pb1W20Ye2t2PonDoww8beDD/ADBIPPnyNVu54rWyiRUguJZ0nkgWCNQzuY8anGCcJz69fLkcAwKK8LKcyRpIVKF1VirdVyAcHzHSoPiJtz3Fs65uAcOE0x/lv6Cn5ic+oGg7tj7x2l0zpbzxytH78Kc6ckj6QalaRu7Oyzse/wBlMw0pe23Yz57p2OvB7shmjX1Bqce3dqLa28ty4ZliRnYLjJAGTjPLNB30VG7ubYS8torpFZVlXUFbGQMkc8EjuqJ2dvpHNLfQxwzM9jnWoAJkPpYEYBySdGADjqKC0VB7e3pgtJ7W3lD67tykWkAjIKD0jkYHpjx76WWxOI1z/Kd4z2m0pY9KBLVYiWg6El0z6Orx6867uLF+q3uwp5MxIJXkfXyKDMDHV4EDr6qBt0Uubvi1FEyvLYX0dsxAW5eLCnPRsH70jn1zju7qvkm0Ylh90GRRCE7TtM+joxq1Z8Mc6DqopepxQ7RWmttnX1xbqSDOqABsHBKKTlh7Md+KtW628tvtCAXFs+pc4ZSMMjdSrDuPP1eBNBMUUum4t25Q9lbXM03ayRi3RQznswupzpJwnpAA9SQeXLNTW8u/EdrJFbrBNcXUy6lgiGWC/GYnko5H2HuoLXRUHuvt97oSdpaXFq0ZAKzAANkZyhB9IDx86nKCu7e352fZyCK5ukjkOPQwzEZ6aggOn9LFTdjeRzRrLE6yRuMq6kEEeRFKDcvb9nYnaw2iVW591OXDrl5o294qKebgnUcdMOCcA5q18GdkzW+zsTI0fayvLHE2cxRtjShz6i36XPnmgvdQW2d8rC1fsri6ijcAEoTzAPMZAFTtK2C1STemcSIrgWQIDKCAcxjPPv5n20F42LvZY3baLe6hlfGdAYasDqdJ5488VNUn+NmyoLf3HcWkaRXxuVEfZAK0gweoGNWGEYyfjY76Y29O88FhEJZyxLNpjjQankc9FRe8+wdPEUE1RVD+2UsUka3tldWUcraUmlC6ATzAcg+h8/TmTgAkTu+G9kGz40aUSSPKwSKGNdTyMe5RnzHtHUkAhP0VWN3N6pbiYwS7Pu7VtBcPIoKEAgY1A++5j0fXXlvBvzFBce44YZru606mhhAPZrywZGJwucj2jpkZC2UVVd2d94rqd7SSGa1ukXUYZgAWX4yEcmH/ANjIzRt3e+SGdreHZ95cuqgs6IBGMjIGtjgnyxQWqiqvuhvtDfPLD2csFxD/AEkEy6WA+MOfNeYHd1HLmM8W2uJVrbT3NtIkvaQdnhVCkzNIAVSMask8+ecdDQXWiq7BvdEtgL+6R7RPSzHKCHUhyoGnGSWxkADoarsXE93USx7J2i8B5iURe+HxlXPMeYOKC07X3nht7m2tZA/aXRIj0gEejjOo55dfA1N0qeKV9HDtXZE0rCONDKzs33oGjPT/ACqQueLUUTqbixvoLd2wtxJEQpz0OOuMDPLJx3UDGorlvNpRRQtcSSKsSrrMmeWnGc8uue7HXIxVIfif9zNyuzb5rQc+30KMqPvwpbOjHPVkDFAwaKg7jemAWDbRjJlgEZkGjGSByI54wQcgg9CCKhNl8SIbmeCC3t7iUSKhklC+hAXTWFdhkagCAe4E4znNBd6KpO0OIai4ltrSzub14DiZogNCN0K6iebZBGPI4zg4s+wtp+6YEn7KWHXn7nMul1wxX0hk46Z9RHSg76KKKAooooCiiigKKKKAooooCo7bm0TCgIALMcDPQedSNcm07BZk0ty55BHcaCrfzhn+Mv6orwv9qvNG0UoR43GGUqMEf/3f3VJHdn+9/wAH+6j+bP8Ae/4P91AnYtyWF2EbLW49PV4qD7w/jZ5Hy5+VNZNvzAAAqAOQAUYA8BXZ/Nn+9/wf7qP5s/3v+D/dUrXm31GtIr8cn84Z/jL+qKsOwtpGZDqADKcHHQ+BqJ/mz/e/4P8AdU5svZywrpByScknv/7VFJ20UUUBRRRQFLfj/wDBLfLR/SaZFUfjFsz3Rs4xatGZEOcZ6Z7sig5eM0zrsSXQSNXYqxHxS65+Y8h8+Kte6FvHHY2qQ47MQR6SO8FQdXz5znvzXvtDZcVzbNbTLqjkTSw8sdR4EHmD3ECkntHb+0NjTLsuC5SWInETyxZaJWPID08NjPfy8gOVBZd0l7PefaUcXKJoQ7gdO0IhYn16nk/Wav3g5Zp7u2xNga/dTIDjovaSMQPWcZ/JFWrcDdBLFJJTK09xckSTTuMFieYAGTgDJPU5JPkBHcMtl9jPtNtertbpnxjGnLPy6nNBfaU3GGeW5vLDZlvGsr6vdMkbHCsEzpVj0AIEmfWPEU2aoG6myde2NoX0j6nAEMa45IgOk459/Zg9B1bxoKrxNj2xcWReezt4lt2E4kimyyac5IHeMEn5s91XDbm2BebvzXS4+62bsQO5tJDj9Fgw+arpd26yI8bjUjqVYHvUjBHsNUDhdsXRY3Oz5X7aIPIgyNPoSDDL1PfqOfxjQS/Cds7Is8f2f/MRVa4YMDtjbeOf3ZP3NKDVS2Ze3+z77+Q7a8AiZjoleFWaLUSTpBbHXnzOM5OBmr3w33aWyvtoKsjyBhDzfmxYBizM2eZZmJ6DrQc25f8A+w7X/Ji/hWufi/Cr7S2GjAMrXDgg9CNcHI+VQ3E+4n2RtL3faSjVeKFkjdNSjSFXPX8UH1554OKtO++zTPd7GmL4MUmsjT74loSe/l08+tBOcUYVbZN6GAIELNz8V9JT8xAPzUtd8bqQbqWYXJD9iknkg1Ff8SIKa2/Vt2uz7qPONcTLnGcZHhUVu/u3FPsaKxmy8bRaSw5HIOVYdcEEAjr0oLNse3jjgijiAEaxqEx00hRj91Lfh2gj27teKH+hyjEDoJCckeXpNIMeVVa53k2lsyddjxXSSIMJHM8ILxL0AA14Onu1Z8OgAprbhbnx7OhYB2lmmOuad/fSNzPicAZPIk82JzzoKhwHtEA2hLpGs3TIW79K+kB7WJqW303WvReptTZrxGdY+zeGX3siczyPLnzHLK9Acjv+uEWy/c8V2NerXcs/TGMgcupqF4q753+zbgNDLE8UigLE8WdBAOTqDgkk+PIcuXUkLVuJvp7uM0M0DW11bkCaInI55AZT3jl+8cyDmuziFt5rHZ9xdIAXRQEz01OwRSfIFs48qheF+wmUS7SmmM1xe6WY6AoRVyAqgE+3wC8uRJtm39jxXdvLbTDMcq6TjqO8MM94IBHmBQKx+HcxtLfaltM0u1AFuGd21CbUobsxk4GByUjr0OMgr8bw77fytBZWNsZIbqe5C3Makq8KxjMvPkcc9QPgjAjIIENJvTtHZVwuyY7mOaNSEjlkh9KNTyAGH5gd2c+HQAVP3258uz3h2pHevJdu57dnjXRKrrqK6FI0jC46nuIxgUDfAxypO7V2GLzeWeIz3Fvi0VtdvJoc40DSTg+jzzjyFN+2l1IrYxqUHHhkZqj2ey8bwzXOvrahNGPOM5zny8KCqT7F/kfa9pNK7XkV03YrNcenLA+cAh+nPUOeOmoeZ6t+5Llt4rKOAQM6WzPClwWEesmXW3ojOrSox+SDVl4v7EF1Yr6ZjeGZJEcDODzXxHxs+sCv3fLdkX9vb3aytb3VuolimQZxkBmUrkZBx48vMEghEb2bE25f2slrKmzFR9PpK82pSrBgRlSO7HqJrt3p3Juri22fJHMiX9iqEMclHfSmvJxnmyAgkeII55FG3f4j7Vurj3H28EZBx23YamODjJXWF5+Qq+cWNv3djHHc20qBV1B4nj1BydOCW1AjHPkPE5oPrdLfid7v+TdoW3ue70a0KnMcqjqV5kjkCRzPvWyQRiqhw/k2k1xtOW0SyZmu3EpuGlDjBOlRoHvBk4+fwqW4YWsm0bgbau5Q0qoYookTSsY55IOok++br8Y+WPjiFsuTZcsu1rGfsml/p4CgZJW66uowc5PjknBGSCHd/Nras+0rO+uRYoLbUGMDS6mRgQR6a88ZOOY98a6bnfC9u72ey2XFBi2IWe5uC2kMSRpVE5kgqwyeWVPTkTH8Kt7b7aMpknliWJFYGFIsajyw2ssSMeHTmfLFf3yuJ9h7ReWzkQrtFtUkckeoK2o+kCGBPpM5A5DDY54FBJ7vQ3Me8zC6kiklazJZokKKVyMDBJORp6+qvXZNsj723jMoJjtldCfvW0QJkeelmHz107u7vSRbZjupblp5Z7UtISgUZYnAQA+iqqqjHPvOedSGyNkad4ru515126ro09OUHPOefvfDvoIrjDpkvtj28x/8PJcEup6OQ0agN5ekV9TmmoBVd373Qi2lb9jIxjdTrilUZKPjGcZGR4jI+YgEKKy392qLn+TfdUZIOgXLQAv5HGrST68+eaC3cTIFfbOxVcBlMkhIPQ4KMP3gVY+LcCvsi8DDOIww8irKQfaK4d89l9ptTZc2vHZM5xp99nT355fvqc4g2na7OuYs6dceM4zjmO7NAsd/Lh/5tbMUHCyG2STJwCoiYgMR0XKqc+VXUfy9p0CHZGjGnTqnxpxjGNPTFdVhuvFdbGhsZiWQwRrqHIhlA0sOuCCM/uPI0r73ffaezJxs0XEdwEwiyyQ+kB0HR+ePMk+dBaLfdq42fu7f21y0bHErJ2bMwVGVeWWUHOrUfnq1cJ7NItk2gQY1Rh282clmJ9vsAHdXntW3mm2LKk8wklkhbVKIwo9InHoA45AgdeeM99Sm4lr2Wz7WPOrREq5xjOPKgpF1sbaWyLi6u7FI7u1nczSwEkSKTlm0ePXljUSOWnIyb3uhvJFtC1S6iBAbIZW6qwOGU4+nvBFKXePfzakF4+zxcQt2jsqzdhhowxOAAH0nSOQJz0501Nxd2U2fZx2yMXxlmcjGpm5k47h0AHPkBzPWgsFFFFAUUUUBRRRQFFFFAUUU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53000"/>
            <a:ext cx="3420225" cy="116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3810000" cy="1727200"/>
          </a:xfrm>
          <a:prstGeom prst="rect">
            <a:avLst/>
          </a:prstGeom>
        </p:spPr>
      </p:pic>
      <p:pic>
        <p:nvPicPr>
          <p:cNvPr id="3074" name="Picture 2" descr="C:\Users\vaibhav\Desktop\download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0913" y="3860800"/>
            <a:ext cx="1414087" cy="1414087"/>
          </a:xfrm>
          <a:prstGeom prst="rect">
            <a:avLst/>
          </a:prstGeom>
          <a:noFill/>
        </p:spPr>
      </p:pic>
      <p:pic>
        <p:nvPicPr>
          <p:cNvPr id="3075" name="Picture 3" descr="C:\Users\vaibhav\Desktop\download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714875"/>
            <a:ext cx="2143125" cy="21431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34" y="1596644"/>
            <a:ext cx="2264156" cy="2264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34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3823</TotalTime>
  <Words>571</Words>
  <Application>Microsoft Office PowerPoint</Application>
  <PresentationFormat>On-screen Show (4:3)</PresentationFormat>
  <Paragraphs>163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Slide 1</vt:lpstr>
      <vt:lpstr>Brief Profile</vt:lpstr>
      <vt:lpstr>Our Presence</vt:lpstr>
      <vt:lpstr>Slide 4</vt:lpstr>
      <vt:lpstr>Some of the Societies Exclusively Represented By Balani Infotech &amp; iGroup</vt:lpstr>
      <vt:lpstr>Some of the Publishers Exclusively Represented By Balani Infotech &amp; iGroup</vt:lpstr>
      <vt:lpstr>Some of the Publishers &amp; Societies Represented By Balani Infotech &amp; iGroup</vt:lpstr>
      <vt:lpstr>Some of the Publishers &amp; Societies Represented By Balani Infotech &amp; iGroup</vt:lpstr>
      <vt:lpstr>                 Some more Products exclusive with                                       Balani Infotech</vt:lpstr>
      <vt:lpstr>World eBook Library Read eBooks &amp; Academic Articles Anywhere</vt:lpstr>
      <vt:lpstr>Slide 11</vt:lpstr>
      <vt:lpstr>What is a Digitally Re-mastered eBook?</vt:lpstr>
      <vt:lpstr>Topics</vt:lpstr>
      <vt:lpstr>Types of Collections</vt:lpstr>
      <vt:lpstr>                            IGI Global </vt:lpstr>
      <vt:lpstr>IGI Global Background</vt:lpstr>
      <vt:lpstr>IGI Global Research Growth</vt:lpstr>
      <vt:lpstr>11 Diverse Subject Areas Focusing on Information Science and Technology Research</vt:lpstr>
      <vt:lpstr>Interdisciplinary Content</vt:lpstr>
      <vt:lpstr>Peer-Reviewed and Indexed</vt:lpstr>
      <vt:lpstr>Top-Rated Platform for Researchers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General Meeting  SY 2014 New Delhi, India</dc:title>
  <dc:creator>Renu</dc:creator>
  <cp:lastModifiedBy>Balani Infotech</cp:lastModifiedBy>
  <cp:revision>1289</cp:revision>
  <dcterms:created xsi:type="dcterms:W3CDTF">2014-03-25T07:13:12Z</dcterms:created>
  <dcterms:modified xsi:type="dcterms:W3CDTF">2018-10-04T03:08:06Z</dcterms:modified>
</cp:coreProperties>
</file>